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sldIdLst>
    <p:sldId id="814" r:id="rId2"/>
    <p:sldId id="747" r:id="rId3"/>
    <p:sldId id="817" r:id="rId4"/>
    <p:sldId id="1612" r:id="rId5"/>
    <p:sldId id="748" r:id="rId6"/>
    <p:sldId id="751" r:id="rId7"/>
    <p:sldId id="1613" r:id="rId8"/>
    <p:sldId id="1588" r:id="rId9"/>
    <p:sldId id="816" r:id="rId10"/>
    <p:sldId id="749" r:id="rId11"/>
    <p:sldId id="750" r:id="rId12"/>
    <p:sldId id="1590" r:id="rId13"/>
    <p:sldId id="1614" r:id="rId14"/>
    <p:sldId id="1615" r:id="rId15"/>
    <p:sldId id="1589" r:id="rId16"/>
    <p:sldId id="862" r:id="rId17"/>
    <p:sldId id="752" r:id="rId18"/>
    <p:sldId id="564" r:id="rId19"/>
    <p:sldId id="815" r:id="rId20"/>
    <p:sldId id="745" r:id="rId21"/>
    <p:sldId id="879" r:id="rId22"/>
    <p:sldId id="543" r:id="rId23"/>
    <p:sldId id="563" r:id="rId24"/>
    <p:sldId id="809" r:id="rId25"/>
    <p:sldId id="746" r:id="rId26"/>
    <p:sldId id="566" r:id="rId27"/>
    <p:sldId id="567" r:id="rId28"/>
    <p:sldId id="810" r:id="rId29"/>
    <p:sldId id="579" r:id="rId30"/>
    <p:sldId id="811" r:id="rId31"/>
    <p:sldId id="742" r:id="rId32"/>
    <p:sldId id="291" r:id="rId33"/>
    <p:sldId id="339" r:id="rId34"/>
    <p:sldId id="290" r:id="rId35"/>
    <p:sldId id="269" r:id="rId36"/>
    <p:sldId id="274" r:id="rId37"/>
    <p:sldId id="341" r:id="rId38"/>
    <p:sldId id="342" r:id="rId39"/>
    <p:sldId id="352" r:id="rId40"/>
    <p:sldId id="268" r:id="rId41"/>
    <p:sldId id="344" r:id="rId42"/>
    <p:sldId id="1586" r:id="rId43"/>
    <p:sldId id="347" r:id="rId44"/>
    <p:sldId id="349" r:id="rId45"/>
    <p:sldId id="1592" r:id="rId46"/>
    <p:sldId id="346" r:id="rId47"/>
    <p:sldId id="348" r:id="rId48"/>
    <p:sldId id="818" r:id="rId49"/>
    <p:sldId id="1584" r:id="rId50"/>
    <p:sldId id="1582" r:id="rId51"/>
    <p:sldId id="1583" r:id="rId52"/>
    <p:sldId id="1579" r:id="rId53"/>
    <p:sldId id="1593" r:id="rId54"/>
    <p:sldId id="580" r:id="rId55"/>
    <p:sldId id="736" r:id="rId56"/>
    <p:sldId id="737" r:id="rId57"/>
    <p:sldId id="361" r:id="rId58"/>
    <p:sldId id="531" r:id="rId59"/>
    <p:sldId id="826" r:id="rId60"/>
    <p:sldId id="547" r:id="rId61"/>
    <p:sldId id="362" r:id="rId62"/>
    <p:sldId id="1595" r:id="rId63"/>
    <p:sldId id="1597" r:id="rId64"/>
    <p:sldId id="1598" r:id="rId65"/>
    <p:sldId id="1596" r:id="rId66"/>
    <p:sldId id="1599" r:id="rId67"/>
    <p:sldId id="825" r:id="rId68"/>
    <p:sldId id="827" r:id="rId69"/>
    <p:sldId id="551" r:id="rId70"/>
    <p:sldId id="363" r:id="rId71"/>
    <p:sldId id="368" r:id="rId72"/>
    <p:sldId id="872" r:id="rId73"/>
    <p:sldId id="587" r:id="rId74"/>
    <p:sldId id="365" r:id="rId75"/>
    <p:sldId id="829" r:id="rId76"/>
    <p:sldId id="366" r:id="rId77"/>
    <p:sldId id="828" r:id="rId78"/>
    <p:sldId id="369" r:id="rId79"/>
    <p:sldId id="592" r:id="rId80"/>
    <p:sldId id="821" r:id="rId81"/>
    <p:sldId id="1601" r:id="rId82"/>
    <p:sldId id="880" r:id="rId83"/>
    <p:sldId id="740" r:id="rId84"/>
    <p:sldId id="830" r:id="rId85"/>
    <p:sldId id="835" r:id="rId86"/>
    <p:sldId id="738" r:id="rId87"/>
    <p:sldId id="1603" r:id="rId88"/>
    <p:sldId id="1604" r:id="rId89"/>
    <p:sldId id="357" r:id="rId90"/>
    <p:sldId id="355" r:id="rId91"/>
    <p:sldId id="838" r:id="rId92"/>
    <p:sldId id="839" r:id="rId93"/>
    <p:sldId id="594" r:id="rId94"/>
    <p:sldId id="1587" r:id="rId95"/>
    <p:sldId id="850" r:id="rId96"/>
    <p:sldId id="840" r:id="rId97"/>
    <p:sldId id="842" r:id="rId98"/>
    <p:sldId id="1606" r:id="rId99"/>
    <p:sldId id="843" r:id="rId100"/>
    <p:sldId id="1605" r:id="rId101"/>
    <p:sldId id="601" r:id="rId102"/>
    <p:sldId id="860" r:id="rId103"/>
    <p:sldId id="1608" r:id="rId104"/>
    <p:sldId id="1607" r:id="rId105"/>
    <p:sldId id="854" r:id="rId106"/>
    <p:sldId id="844" r:id="rId107"/>
    <p:sldId id="846" r:id="rId108"/>
    <p:sldId id="847" r:id="rId109"/>
    <p:sldId id="612" r:id="rId110"/>
    <p:sldId id="600" r:id="rId111"/>
    <p:sldId id="604" r:id="rId112"/>
    <p:sldId id="606" r:id="rId113"/>
    <p:sldId id="858" r:id="rId114"/>
    <p:sldId id="855" r:id="rId115"/>
    <p:sldId id="856" r:id="rId116"/>
    <p:sldId id="603" r:id="rId117"/>
    <p:sldId id="1609" r:id="rId118"/>
    <p:sldId id="516" r:id="rId119"/>
    <p:sldId id="381" r:id="rId120"/>
    <p:sldId id="861" r:id="rId121"/>
    <p:sldId id="849" r:id="rId122"/>
    <p:sldId id="848" r:id="rId123"/>
    <p:sldId id="631" r:id="rId124"/>
    <p:sldId id="633" r:id="rId125"/>
    <p:sldId id="389" r:id="rId126"/>
    <p:sldId id="380" r:id="rId127"/>
    <p:sldId id="385" r:id="rId128"/>
    <p:sldId id="374" r:id="rId129"/>
    <p:sldId id="373" r:id="rId130"/>
    <p:sldId id="388" r:id="rId131"/>
    <p:sldId id="634" r:id="rId132"/>
    <p:sldId id="387" r:id="rId133"/>
    <p:sldId id="638" r:id="rId134"/>
    <p:sldId id="866" r:id="rId135"/>
    <p:sldId id="1611" r:id="rId136"/>
    <p:sldId id="873" r:id="rId137"/>
    <p:sldId id="867" r:id="rId138"/>
    <p:sldId id="864" r:id="rId139"/>
    <p:sldId id="869" r:id="rId140"/>
    <p:sldId id="871" r:id="rId141"/>
    <p:sldId id="877" r:id="rId142"/>
    <p:sldId id="874" r:id="rId143"/>
    <p:sldId id="875" r:id="rId144"/>
    <p:sldId id="876" r:id="rId145"/>
    <p:sldId id="878" r:id="rId146"/>
    <p:sldId id="868" r:id="rId147"/>
    <p:sldId id="865" r:id="rId14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BBB52-5BEC-4EFB-8776-B59EEBF8F526}">
          <p14:sldIdLst>
            <p14:sldId id="814"/>
          </p14:sldIdLst>
        </p14:section>
        <p14:section name="Table of Contents" id="{457AECD6-FA3D-42F0-A6A6-ACE1BE1BA469}">
          <p14:sldIdLst>
            <p14:sldId id="747"/>
            <p14:sldId id="817"/>
          </p14:sldIdLst>
        </p14:section>
        <p14:section name="Login &amp; Logout" id="{F895E5FA-9D2D-47A1-BA70-DA743C1E88D2}">
          <p14:sldIdLst>
            <p14:sldId id="1612"/>
            <p14:sldId id="748"/>
          </p14:sldIdLst>
        </p14:section>
        <p14:section name="Configuration Wizard" id="{D3158838-DBB8-4AEE-B977-444B4E0BFD84}">
          <p14:sldIdLst>
            <p14:sldId id="751"/>
            <p14:sldId id="1613"/>
            <p14:sldId id="1588"/>
            <p14:sldId id="816"/>
            <p14:sldId id="749"/>
            <p14:sldId id="750"/>
            <p14:sldId id="1590"/>
            <p14:sldId id="1614"/>
            <p14:sldId id="1615"/>
            <p14:sldId id="1589"/>
            <p14:sldId id="862"/>
          </p14:sldIdLst>
        </p14:section>
        <p14:section name="Navigation &amp; Action" id="{9B37C063-956E-49D2-900B-9D881608D666}">
          <p14:sldIdLst>
            <p14:sldId id="752"/>
            <p14:sldId id="564"/>
            <p14:sldId id="815"/>
            <p14:sldId id="745"/>
            <p14:sldId id="879"/>
            <p14:sldId id="543"/>
            <p14:sldId id="563"/>
            <p14:sldId id="809"/>
            <p14:sldId id="746"/>
            <p14:sldId id="566"/>
          </p14:sldIdLst>
        </p14:section>
        <p14:section name="Module" id="{D8873D14-1399-4A73-94EB-90778B4B4301}">
          <p14:sldIdLst>
            <p14:sldId id="567"/>
            <p14:sldId id="810"/>
            <p14:sldId id="579"/>
            <p14:sldId id="811"/>
          </p14:sldIdLst>
        </p14:section>
        <p14:section name="Basic Configuration" id="{2BC00AB8-6840-4788-9972-7188529F3F45}">
          <p14:sldIdLst>
            <p14:sldId id="742"/>
            <p14:sldId id="291"/>
          </p14:sldIdLst>
        </p14:section>
        <p14:section name="Country &amp; Currency" id="{E12A5261-6BB0-4542-8655-61C27466BD6E}">
          <p14:sldIdLst>
            <p14:sldId id="339"/>
            <p14:sldId id="290"/>
            <p14:sldId id="269"/>
            <p14:sldId id="274"/>
            <p14:sldId id="341"/>
            <p14:sldId id="342"/>
            <p14:sldId id="352"/>
            <p14:sldId id="268"/>
            <p14:sldId id="344"/>
            <p14:sldId id="1586"/>
            <p14:sldId id="347"/>
            <p14:sldId id="349"/>
            <p14:sldId id="1592"/>
            <p14:sldId id="346"/>
            <p14:sldId id="348"/>
            <p14:sldId id="818"/>
            <p14:sldId id="1584"/>
            <p14:sldId id="1582"/>
            <p14:sldId id="1583"/>
            <p14:sldId id="1579"/>
            <p14:sldId id="1593"/>
          </p14:sldIdLst>
        </p14:section>
        <p14:section name="Party &amp; Company &amp; Employee" id="{1EE13732-049E-445C-94D3-508C8B361A85}">
          <p14:sldIdLst>
            <p14:sldId id="580"/>
            <p14:sldId id="736"/>
            <p14:sldId id="737"/>
            <p14:sldId id="361"/>
            <p14:sldId id="531"/>
            <p14:sldId id="826"/>
            <p14:sldId id="547"/>
            <p14:sldId id="362"/>
            <p14:sldId id="1595"/>
            <p14:sldId id="1597"/>
            <p14:sldId id="1598"/>
            <p14:sldId id="1596"/>
            <p14:sldId id="1599"/>
            <p14:sldId id="825"/>
            <p14:sldId id="827"/>
            <p14:sldId id="551"/>
            <p14:sldId id="363"/>
            <p14:sldId id="368"/>
            <p14:sldId id="872"/>
            <p14:sldId id="587"/>
            <p14:sldId id="365"/>
            <p14:sldId id="829"/>
            <p14:sldId id="366"/>
            <p14:sldId id="828"/>
            <p14:sldId id="369"/>
            <p14:sldId id="592"/>
          </p14:sldIdLst>
        </p14:section>
        <p14:section name="User" id="{BF4F3EDF-4251-4C61-BBBC-D6EF61B6A39C}">
          <p14:sldIdLst>
            <p14:sldId id="821"/>
            <p14:sldId id="1601"/>
            <p14:sldId id="880"/>
            <p14:sldId id="740"/>
            <p14:sldId id="830"/>
            <p14:sldId id="835"/>
            <p14:sldId id="738"/>
            <p14:sldId id="1603"/>
            <p14:sldId id="1604"/>
            <p14:sldId id="357"/>
            <p14:sldId id="355"/>
            <p14:sldId id="838"/>
            <p14:sldId id="839"/>
          </p14:sldIdLst>
        </p14:section>
        <p14:section name="Financial" id="{9418D46E-92DE-4A7B-86C0-458FCB218FEB}">
          <p14:sldIdLst>
            <p14:sldId id="594"/>
            <p14:sldId id="1587"/>
            <p14:sldId id="850"/>
            <p14:sldId id="840"/>
            <p14:sldId id="842"/>
            <p14:sldId id="1606"/>
            <p14:sldId id="843"/>
            <p14:sldId id="1605"/>
            <p14:sldId id="601"/>
            <p14:sldId id="860"/>
            <p14:sldId id="1608"/>
            <p14:sldId id="1607"/>
            <p14:sldId id="854"/>
            <p14:sldId id="844"/>
            <p14:sldId id="846"/>
            <p14:sldId id="847"/>
            <p14:sldId id="612"/>
            <p14:sldId id="600"/>
            <p14:sldId id="604"/>
            <p14:sldId id="606"/>
            <p14:sldId id="858"/>
            <p14:sldId id="855"/>
            <p14:sldId id="856"/>
            <p14:sldId id="603"/>
            <p14:sldId id="1609"/>
            <p14:sldId id="516"/>
            <p14:sldId id="381"/>
            <p14:sldId id="861"/>
            <p14:sldId id="849"/>
            <p14:sldId id="848"/>
            <p14:sldId id="631"/>
            <p14:sldId id="633"/>
            <p14:sldId id="389"/>
            <p14:sldId id="380"/>
            <p14:sldId id="385"/>
            <p14:sldId id="374"/>
            <p14:sldId id="373"/>
            <p14:sldId id="388"/>
            <p14:sldId id="634"/>
            <p14:sldId id="387"/>
            <p14:sldId id="638"/>
          </p14:sldIdLst>
        </p14:section>
        <p14:section name="User Authorization" id="{36B00D7B-3E59-452D-8590-54FDF23E50E8}">
          <p14:sldIdLst>
            <p14:sldId id="866"/>
            <p14:sldId id="1611"/>
            <p14:sldId id="873"/>
            <p14:sldId id="867"/>
            <p14:sldId id="864"/>
            <p14:sldId id="869"/>
            <p14:sldId id="871"/>
            <p14:sldId id="877"/>
            <p14:sldId id="874"/>
            <p14:sldId id="875"/>
            <p14:sldId id="876"/>
            <p14:sldId id="878"/>
            <p14:sldId id="868"/>
            <p14:sldId id="8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924" autoAdjust="0"/>
    <p:restoredTop sz="86403" autoAdjust="0"/>
  </p:normalViewPr>
  <p:slideViewPr>
    <p:cSldViewPr snapToGrid="0">
      <p:cViewPr varScale="1">
        <p:scale>
          <a:sx n="73" d="100"/>
          <a:sy n="73" d="100"/>
        </p:scale>
        <p:origin x="77" y="3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0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16/05/2021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712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425374" y="3371103"/>
            <a:ext cx="1160929" cy="365125"/>
          </a:xfrm>
        </p:spPr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138C40-ED73-4DA0-B008-207F0FF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6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/tryton/c/a4fobeaYn48" TargetMode="External"/><Relationship Id="rId2" Type="http://schemas.openxmlformats.org/officeDocument/2006/relationships/hyperlink" Target="https://tryton-administration-manual.readthedocs.io/en/latest/account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iscuss.tryton.org/t/how-to-create-a-fiscalyear/2380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9.tmp"/><Relationship Id="rId4" Type="http://schemas.openxmlformats.org/officeDocument/2006/relationships/hyperlink" Target="https://discuss.tryton.org/t/value-for-field-account-is-not-valid/3106/9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2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ryton-administration-manual.readthedocs.io/en/latest/basic_config.html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ountry/en/latest/" TargetMode="External"/><Relationship Id="rId4" Type="http://schemas.openxmlformats.org/officeDocument/2006/relationships/image" Target="../media/image42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urrency/en/latest/" TargetMode="External"/><Relationship Id="rId4" Type="http://schemas.openxmlformats.org/officeDocument/2006/relationships/image" Target="../media/image45.tm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uss.tryton.org/t/data-base-importing-countries-or-currencies/3811/7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tryton.org/en/latest/party.html#index-party" TargetMode="Externa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tryton-administration-manual.readthedocs.io/en/latest/accounts.html" TargetMode="External"/><Relationship Id="rId2" Type="http://schemas.openxmlformats.org/officeDocument/2006/relationships/hyperlink" Target="https://tryton-administration-manual.readthedocs.io/en/latest/basic_config.html#installing-a-chart-of-accounts" TargetMode="Externa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235827" y="923712"/>
            <a:ext cx="9456576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 dirty="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27" y="2297015"/>
            <a:ext cx="9456576" cy="1684595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Getting</a:t>
            </a:r>
            <a:r>
              <a:rPr lang="fr-BE" sz="3200" dirty="0"/>
              <a:t> </a:t>
            </a:r>
            <a:r>
              <a:rPr lang="fr-BE" sz="3200"/>
              <a:t>started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Basic </a:t>
            </a:r>
            <a:r>
              <a:rPr lang="fr-BE" sz="3200" dirty="0" err="1"/>
              <a:t>Functionality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A07B5153-1A66-4057-A2BC-57C82AC7DC78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dirty="0">
                <a:solidFill>
                  <a:srgbClr val="333333"/>
                </a:solidFill>
              </a:rPr>
              <a:t>Version of presentation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2. </a:t>
            </a:r>
            <a:r>
              <a:rPr lang="fr-BE" dirty="0" err="1"/>
              <a:t>Defining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EE456-3650-4479-8B78-38CE13B9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3" y="1031524"/>
            <a:ext cx="5210783" cy="302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B9BD6-9F8F-439D-B0C2-D80392F5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1524"/>
            <a:ext cx="6010073" cy="2059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EBB77-DA7B-48B9-A330-381FEC993D21}"/>
              </a:ext>
            </a:extLst>
          </p:cNvPr>
          <p:cNvSpPr txBox="1"/>
          <p:nvPr/>
        </p:nvSpPr>
        <p:spPr>
          <a:xfrm>
            <a:off x="838200" y="3295638"/>
            <a:ext cx="6169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log </a:t>
            </a:r>
            <a:r>
              <a:rPr lang="fr-BE" dirty="0" err="1"/>
              <a:t>into</a:t>
            </a:r>
            <a:r>
              <a:rPr lang="fr-BE" dirty="0"/>
              <a:t> the system</a:t>
            </a:r>
          </a:p>
          <a:p>
            <a:pPr marL="285750" indent="-285750">
              <a:buFontTx/>
              <a:buChar char="-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possible to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introductory</a:t>
            </a:r>
            <a:r>
              <a:rPr lang="fr-BE" dirty="0"/>
              <a:t> documentation,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nevertheless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most</a:t>
            </a:r>
            <a:r>
              <a:rPr lang="fr-BE" dirty="0"/>
              <a:t> (if not all)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can </a:t>
            </a:r>
            <a:r>
              <a:rPr lang="fr-BE" dirty="0" err="1"/>
              <a:t>allways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by </a:t>
            </a:r>
            <a:r>
              <a:rPr lang="fr-BE" dirty="0" err="1"/>
              <a:t>accessing</a:t>
            </a:r>
            <a:r>
              <a:rPr lang="fr-BE" dirty="0"/>
              <a:t> the menu item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r>
              <a:rPr lang="fr-BE" dirty="0"/>
              <a:t> ; </a:t>
            </a:r>
            <a:r>
              <a:rPr lang="fr-BE" dirty="0" err="1"/>
              <a:t>they</a:t>
            </a:r>
            <a:r>
              <a:rPr lang="fr-BE" dirty="0"/>
              <a:t> can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6A6D-0B87-4011-87EB-478927264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53" y="4172801"/>
            <a:ext cx="1504950" cy="2676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3ABCEDF-0614-452E-A5B2-1B29E6CCF4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27958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Wizards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199" y="939935"/>
            <a:ext cx="920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in state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B2BF3-6FED-4C35-B996-79DE7517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050" y="0"/>
            <a:ext cx="2266950" cy="4905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95762-7318-425B-BFAE-B0EF381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7" y="1504950"/>
            <a:ext cx="83820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568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Chart of </a:t>
            </a:r>
            <a:r>
              <a:rPr lang="fr-BE" dirty="0" err="1"/>
              <a:t>Accounts</a:t>
            </a:r>
            <a:r>
              <a:rPr lang="fr-BE" dirty="0"/>
              <a:t> - </a:t>
            </a:r>
            <a:r>
              <a:rPr lang="fr-BE" dirty="0" err="1"/>
              <a:t>Account</a:t>
            </a:r>
            <a:r>
              <a:rPr lang="fr-BE" dirty="0"/>
              <a:t> Types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AFBE4-D895-4587-AD53-9F147323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25" y="0"/>
            <a:ext cx="2085975" cy="360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6A7236-EFAA-49EA-BAEA-E6CC2945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355492"/>
            <a:ext cx="5134708" cy="4239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56EC7-4FB4-4610-9A2C-3D21791D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827314"/>
            <a:ext cx="3836377" cy="14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74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Chart of </a:t>
            </a:r>
            <a:r>
              <a:rPr lang="fr-BE" dirty="0" err="1"/>
              <a:t>Accounts</a:t>
            </a:r>
            <a:r>
              <a:rPr lang="fr-BE" dirty="0"/>
              <a:t> -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4C6D0-DE1C-4ACA-9051-7559152D8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5" y="0"/>
            <a:ext cx="1990725" cy="364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EF61F-AA1C-44D9-A7F3-58D3D6C2D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2358"/>
            <a:ext cx="5832670" cy="3542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DC0707-424E-4EE5-89AE-0730CD47E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08" y="4550812"/>
            <a:ext cx="7722577" cy="23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25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Configuration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2A659-9DEE-454B-BE77-117895BA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DAA35C-5859-43A0-BE5E-ABF036BC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5328"/>
            <a:ext cx="9255369" cy="5915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82037D-08C9-4D8E-8382-CFB676C71CAC}"/>
              </a:ext>
            </a:extLst>
          </p:cNvPr>
          <p:cNvSpPr txBox="1"/>
          <p:nvPr/>
        </p:nvSpPr>
        <p:spPr>
          <a:xfrm>
            <a:off x="10260623" y="3679491"/>
            <a:ext cx="1837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Part of the « Configuration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defined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70803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12169" cy="462189"/>
          </a:xfrm>
        </p:spPr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19694"/>
            <a:ext cx="7197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: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 COM01 » has no « </a:t>
            </a:r>
            <a:r>
              <a:rPr lang="fr-BE" dirty="0" err="1"/>
              <a:t>Accounting</a:t>
            </a:r>
            <a:r>
              <a:rPr lang="fr-BE" dirty="0"/>
              <a:t> » Tab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195063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270B5-6A35-4A10-B026-B32E8D40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7F8B50-DD5C-477F-B953-4E976A1F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7940-A210-43B0-AC7A-DDD095B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38578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Administration » User not setup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984AC-B932-4B20-8FC2-BB3AEA9A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32458"/>
            <a:ext cx="3851763" cy="1533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76F3FC-4262-401D-B61B-A8486F37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66223"/>
            <a:ext cx="3851763" cy="14809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BBFE6-9FCA-432B-9847-86A22318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17109"/>
            <a:ext cx="3402623" cy="16587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D2A63E-BCD6-440F-8DD0-96A09F8B5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85" y="1832458"/>
            <a:ext cx="6762749" cy="3651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D6BBB2-EBFF-4158-BFF5-C4E6D64B0E20}"/>
              </a:ext>
            </a:extLst>
          </p:cNvPr>
          <p:cNvSpPr txBox="1"/>
          <p:nvPr/>
        </p:nvSpPr>
        <p:spPr>
          <a:xfrm>
            <a:off x="773722" y="960554"/>
            <a:ext cx="953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This situation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Administration » user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properly</a:t>
            </a:r>
            <a:r>
              <a:rPr lang="fr-BE" dirty="0"/>
              <a:t> set up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user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826239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D5977-3C7D-4621-B173-63250C417052}"/>
              </a:ext>
            </a:extLst>
          </p:cNvPr>
          <p:cNvSpPr txBox="1"/>
          <p:nvPr/>
        </p:nvSpPr>
        <p:spPr>
          <a:xfrm>
            <a:off x="838200" y="898489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set the </a:t>
            </a:r>
            <a:r>
              <a:rPr lang="fr-BE" dirty="0" err="1"/>
              <a:t>link</a:t>
            </a:r>
            <a:r>
              <a:rPr lang="fr-BE" dirty="0"/>
              <a:t> to </a:t>
            </a:r>
            <a:r>
              <a:rPr lang="fr-BE" dirty="0" err="1"/>
              <a:t>company</a:t>
            </a:r>
            <a:r>
              <a:rPr lang="fr-BE" dirty="0"/>
              <a:t> « COM01 » &amp; </a:t>
            </a:r>
            <a:r>
              <a:rPr lang="fr-BE" dirty="0" err="1"/>
              <a:t>employee</a:t>
            </a:r>
            <a:r>
              <a:rPr lang="fr-BE" dirty="0"/>
              <a:t> « EMP01 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2724AD-CF6B-4E7B-9F02-054F7805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2522"/>
            <a:ext cx="8726880" cy="4262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7E7376-15E4-4148-9ADE-FD806EC6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325" y="0"/>
            <a:ext cx="15906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04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DCB57-DE90-4240-96A7-2F835372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10" y="3429000"/>
            <a:ext cx="3861898" cy="1803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EA085-EEB2-43B6-B89E-0C168677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17" y="4334745"/>
            <a:ext cx="4272038" cy="2414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8F690-2D2E-461C-8596-D51601DE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25" y="5274408"/>
            <a:ext cx="3792773" cy="1474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B1CEE-D409-4653-A013-25D1123D5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126" y="1"/>
            <a:ext cx="2803874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BBDEB-C855-461C-95C4-2D1773BC5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10" y="899914"/>
            <a:ext cx="6406295" cy="2414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48FA9A-6F99-4E10-87E7-6F953F0562D3}"/>
              </a:ext>
            </a:extLst>
          </p:cNvPr>
          <p:cNvSpPr txBox="1"/>
          <p:nvPr/>
        </p:nvSpPr>
        <p:spPr>
          <a:xfrm>
            <a:off x="4837917" y="3543457"/>
            <a:ext cx="5766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modify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state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 to « open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« Module Configuration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9508681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2	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085F7-551C-4841-8779-D2A2346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81" y="4602123"/>
            <a:ext cx="3899022" cy="214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A8ABC-009F-4A48-9AD3-C3008863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86" y="827313"/>
            <a:ext cx="3899022" cy="16013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48D2-C416-46E9-9373-B786715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85243-CE1F-40D7-9341-7020357D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6" y="2645311"/>
            <a:ext cx="3911417" cy="1785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99F00-2919-438B-B72B-98CEFA27C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025" y="0"/>
            <a:ext cx="32289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2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3. </a:t>
            </a:r>
            <a:r>
              <a:rPr lang="fr-BE" dirty="0" err="1"/>
              <a:t>Activating</a:t>
            </a:r>
            <a:r>
              <a:rPr lang="fr-BE" dirty="0"/>
              <a:t> « Modules 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2CD9-ED82-4B56-80AE-5C82E81F2A78}"/>
              </a:ext>
            </a:extLst>
          </p:cNvPr>
          <p:cNvSpPr txBox="1"/>
          <p:nvPr/>
        </p:nvSpPr>
        <p:spPr>
          <a:xfrm>
            <a:off x="722278" y="3120733"/>
            <a:ext cx="992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Initially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 : « </a:t>
            </a:r>
            <a:r>
              <a:rPr lang="fr-BE" dirty="0" err="1"/>
              <a:t>ir</a:t>
            </a:r>
            <a:r>
              <a:rPr lang="fr-BE" dirty="0"/>
              <a:t> » and « </a:t>
            </a:r>
            <a:r>
              <a:rPr lang="fr-BE" dirty="0" err="1"/>
              <a:t>res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not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modules at </a:t>
            </a:r>
            <a:r>
              <a:rPr lang="fr-BE" dirty="0" err="1"/>
              <a:t>this</a:t>
            </a:r>
            <a:r>
              <a:rPr lang="fr-BE" dirty="0"/>
              <a:t> stage</a:t>
            </a:r>
          </a:p>
          <a:p>
            <a:br>
              <a:rPr lang="fr-BE" b="1" dirty="0"/>
            </a:br>
            <a:r>
              <a:rPr lang="fr-BE" b="1" dirty="0"/>
              <a:t>User </a:t>
            </a:r>
            <a:r>
              <a:rPr lang="fr-BE" b="1" dirty="0" err="1"/>
              <a:t>Administrator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Modules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activated</a:t>
            </a:r>
            <a:r>
              <a:rPr lang="fr-BE" dirty="0"/>
              <a:t> for </a:t>
            </a:r>
            <a:r>
              <a:rPr lang="fr-BE" dirty="0" err="1"/>
              <a:t>this</a:t>
            </a:r>
            <a:r>
              <a:rPr lang="fr-BE" dirty="0"/>
              <a:t> user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s.a.</a:t>
            </a:r>
            <a:r>
              <a:rPr lang="fr-BE" dirty="0"/>
              <a:t> « Party », « Sale », etc.</a:t>
            </a:r>
          </a:p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understanding</a:t>
            </a:r>
            <a:r>
              <a:rPr lang="fr-BE" dirty="0"/>
              <a:t>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along</a:t>
            </a:r>
            <a:r>
              <a:rPr lang="fr-BE" dirty="0"/>
              <a:t> the </a:t>
            </a:r>
            <a:r>
              <a:rPr lang="fr-BE" dirty="0" err="1"/>
              <a:t>way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refering</a:t>
            </a:r>
            <a:r>
              <a:rPr lang="fr-BE" dirty="0"/>
              <a:t> to the menu item « Modules ».</a:t>
            </a:r>
          </a:p>
          <a:p>
            <a:br>
              <a:rPr lang="fr-BE" b="1" dirty="0"/>
            </a:br>
            <a:r>
              <a:rPr lang="fr-BE" b="1" dirty="0" err="1"/>
              <a:t>Other</a:t>
            </a:r>
            <a:r>
              <a:rPr lang="fr-BE" b="1" dirty="0"/>
              <a:t> </a:t>
            </a:r>
            <a:r>
              <a:rPr lang="fr-BE" b="1" dirty="0" err="1"/>
              <a:t>users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At the end of </a:t>
            </a:r>
            <a:r>
              <a:rPr lang="fr-BE" dirty="0" err="1"/>
              <a:t>this</a:t>
            </a:r>
            <a:r>
              <a:rPr lang="fr-BE" dirty="0"/>
              <a:t> document,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to </a:t>
            </a:r>
            <a:r>
              <a:rPr lang="fr-BE" dirty="0" err="1"/>
              <a:t>subject</a:t>
            </a:r>
            <a:r>
              <a:rPr lang="fr-BE" dirty="0"/>
              <a:t> areas 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do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Items « User Groups » or « User </a:t>
            </a:r>
            <a:r>
              <a:rPr lang="fr-BE" dirty="0" err="1"/>
              <a:t>Roles</a:t>
            </a:r>
            <a:r>
              <a:rPr lang="fr-BE" dirty="0"/>
              <a:t> ».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F1142-2736-48F8-BD04-870C2F20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727" y="21437"/>
            <a:ext cx="2443273" cy="201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0E658-F5D5-44FC-80BA-0F2363D4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20"/>
            <a:ext cx="4094285" cy="21084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7CEFB0-6168-41D6-9249-030C7367BBF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05055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Fiscal </a:t>
            </a:r>
            <a:r>
              <a:rPr lang="fr-BE" dirty="0" err="1"/>
              <a:t>Years</a:t>
            </a:r>
            <a:r>
              <a:rPr lang="fr-BE" dirty="0"/>
              <a:t> &amp;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CC4A8-11C4-41D0-95DB-FA9F2DCC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04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	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70AA8-85DF-4E25-A6F7-FF235E195D9B}"/>
              </a:ext>
            </a:extLst>
          </p:cNvPr>
          <p:cNvSpPr txBox="1"/>
          <p:nvPr/>
        </p:nvSpPr>
        <p:spPr>
          <a:xfrm>
            <a:off x="838200" y="1072662"/>
            <a:ext cx="10855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Accounts :</a:t>
            </a:r>
          </a:p>
          <a:p>
            <a:r>
              <a:rPr lang="en-US" dirty="0"/>
              <a:t>[</a:t>
            </a:r>
            <a:r>
              <a:rPr lang="en-US" dirty="0">
                <a:hlinkClick r:id="rId2"/>
              </a:rPr>
              <a:t>https://tryton-administration-manual.readthedocs.io/en/latest/accounts.html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Post Move Sequence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https://groups.google.com/g/tryton/c/a4fobeaYn48</a:t>
            </a:r>
            <a:r>
              <a:rPr lang="en-US" dirty="0"/>
              <a:t>]</a:t>
            </a:r>
          </a:p>
          <a:p>
            <a:r>
              <a:rPr lang="en-US" dirty="0"/>
              <a:t>Opening a Fiscal Year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https://discuss.tryton.org/t/how-to-create-a-fiscalyear/2380</a:t>
            </a:r>
            <a:r>
              <a:rPr lang="en-US" dirty="0"/>
              <a:t>]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CB4A-D770-4A6F-AECF-B6F2AA80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66977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421DC-7B95-4247-B7CA-8511E29D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3047"/>
            <a:ext cx="94011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07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9B98-D09E-4576-8D00-65E129D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0612"/>
            <a:ext cx="8610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13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Sequences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94649-87D7-4E6D-BCF2-7046602A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8057"/>
            <a:ext cx="5317157" cy="288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8CE9E-4042-41D8-BEB2-E42B5453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3" y="968057"/>
            <a:ext cx="5317158" cy="288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A8087-93D4-44D7-A578-E5D0CA04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3" y="3876131"/>
            <a:ext cx="4373408" cy="2874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9FA5C-C593-43A9-8C0C-15FEEEDC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76131"/>
            <a:ext cx="4639927" cy="28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68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Fiscal </a:t>
            </a:r>
            <a:r>
              <a:rPr lang="fr-BE" dirty="0" err="1"/>
              <a:t>Years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AD87-653D-4C23-978C-635235C8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" y="4492851"/>
            <a:ext cx="53149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8B759-774D-42C0-BCF4-83179C77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99" y="933994"/>
            <a:ext cx="5390801" cy="3492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C3E88-15BC-4B69-98CF-F00A288B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" y="933994"/>
            <a:ext cx="5774252" cy="34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250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A3516-C913-483D-9297-0E95EB9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Configuration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99346-DC55-4C36-B94C-5F5CF80B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2BAAC-C0CE-482B-A186-9C69DC53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18416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2A659-9DEE-454B-BE77-117895BA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2114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CFFC7A-9525-4EA3-B108-C396CF02A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20372" cy="592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07998A-85B8-4D7A-AE43-94E673D5B0F2}"/>
              </a:ext>
            </a:extLst>
          </p:cNvPr>
          <p:cNvSpPr txBox="1"/>
          <p:nvPr/>
        </p:nvSpPr>
        <p:spPr>
          <a:xfrm>
            <a:off x="10392508" y="3590683"/>
            <a:ext cx="1512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parameters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set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915972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</a:t>
            </a:r>
            <a:r>
              <a:rPr lang="fr-BE" dirty="0" err="1"/>
              <a:t>Journals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23D88-633B-472B-A21E-D5EB29DE1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1ACBC-4398-4F05-B5A4-5A07F5F5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290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0892"/>
            <a:ext cx="8801100" cy="1581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47B83-A229-40F4-9C1A-1AC1E8C6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00" y="0"/>
            <a:ext cx="2324100" cy="3857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B87E86-045F-4FF8-89B8-452EF5974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45958"/>
            <a:ext cx="8801100" cy="285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1 - </a:t>
            </a:r>
            <a:r>
              <a:rPr lang="fr-BE" dirty="0" err="1"/>
              <a:t>Step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838200" y="4283214"/>
            <a:ext cx="9494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Configuration </a:t>
            </a:r>
            <a:r>
              <a:rPr lang="fr-BE" dirty="0" err="1"/>
              <a:t>Wizard</a:t>
            </a:r>
            <a:r>
              <a:rPr lang="fr-BE" dirty="0"/>
              <a:t> Items are </a:t>
            </a:r>
            <a:r>
              <a:rPr lang="fr-BE" dirty="0" err="1"/>
              <a:t>accessed</a:t>
            </a:r>
            <a:r>
              <a:rPr lang="fr-BE" dirty="0"/>
              <a:t> as </a:t>
            </a:r>
            <a:r>
              <a:rPr lang="fr-BE" dirty="0" err="1"/>
              <a:t>shown</a:t>
            </a:r>
            <a:r>
              <a:rPr lang="fr-BE" dirty="0"/>
              <a:t>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</a:t>
            </a:r>
            <a:r>
              <a:rPr lang="fr-BE" dirty="0" err="1"/>
              <a:t>they</a:t>
            </a:r>
            <a:r>
              <a:rPr lang="fr-BE" dirty="0"/>
              <a:t> are in state « Open », </a:t>
            </a:r>
            <a:r>
              <a:rPr lang="fr-BE" dirty="0" err="1"/>
              <a:t>they</a:t>
            </a:r>
            <a:r>
              <a:rPr lang="fr-BE" dirty="0"/>
              <a:t> have not been </a:t>
            </a:r>
            <a:r>
              <a:rPr lang="fr-BE" dirty="0" err="1"/>
              <a:t>executed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</a:t>
            </a:r>
            <a:r>
              <a:rPr lang="fr-BE" dirty="0" err="1"/>
              <a:t>they</a:t>
            </a:r>
            <a:r>
              <a:rPr lang="fr-BE" dirty="0"/>
              <a:t> are in state « </a:t>
            </a:r>
            <a:r>
              <a:rPr lang="fr-BE" dirty="0" err="1"/>
              <a:t>Done</a:t>
            </a:r>
            <a:r>
              <a:rPr lang="fr-BE" dirty="0"/>
              <a:t> », </a:t>
            </a:r>
            <a:r>
              <a:rPr lang="fr-BE" dirty="0" err="1"/>
              <a:t>they</a:t>
            </a:r>
            <a:r>
              <a:rPr lang="fr-BE" dirty="0"/>
              <a:t> have been </a:t>
            </a:r>
            <a:r>
              <a:rPr lang="fr-BE" dirty="0" err="1"/>
              <a:t>executed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or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actually</a:t>
            </a:r>
            <a:r>
              <a:rPr lang="fr-BE" dirty="0"/>
              <a:t> </a:t>
            </a:r>
            <a:r>
              <a:rPr lang="fr-BE" dirty="0" err="1"/>
              <a:t>performing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i.e. </a:t>
            </a:r>
            <a:r>
              <a:rPr lang="fr-BE" dirty="0" err="1"/>
              <a:t>configuring</a:t>
            </a:r>
            <a:r>
              <a:rPr lang="fr-BE" dirty="0"/>
              <a:t> a </a:t>
            </a:r>
            <a:r>
              <a:rPr lang="fr-BE" dirty="0" err="1"/>
              <a:t>language</a:t>
            </a:r>
            <a:r>
              <a:rPr lang="fr-BE" dirty="0"/>
              <a:t>, a user, a module.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later</a:t>
            </a:r>
            <a:r>
              <a:rPr lang="fr-BE" dirty="0"/>
              <a:t> case, the </a:t>
            </a:r>
            <a:r>
              <a:rPr lang="fr-BE" dirty="0" err="1"/>
              <a:t>next</a:t>
            </a:r>
            <a:r>
              <a:rPr lang="fr-BE" dirty="0"/>
              <a:t> slide shows how to </a:t>
            </a:r>
            <a:r>
              <a:rPr lang="fr-BE" dirty="0" err="1"/>
              <a:t>execute</a:t>
            </a:r>
            <a:r>
              <a:rPr lang="fr-BE" dirty="0"/>
              <a:t> a </a:t>
            </a:r>
            <a:r>
              <a:rPr lang="fr-BE" dirty="0" err="1"/>
              <a:t>Wizard</a:t>
            </a:r>
            <a:r>
              <a:rPr lang="fr-BE" dirty="0"/>
              <a:t> Configuration Item once </a:t>
            </a:r>
            <a:r>
              <a:rPr lang="fr-BE" dirty="0" err="1"/>
              <a:t>again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C27DA6-B644-43C5-8692-4944EBF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E1EA6F-AA1A-4AA9-9565-547BB684E2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5A599-DA35-413D-A4B8-13F3AA7F5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1950"/>
            <a:ext cx="7716715" cy="27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895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9832"/>
            <a:ext cx="5430520" cy="975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C22EFB-E9C2-4713-908B-A67BDE831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2278"/>
            <a:ext cx="5430520" cy="1098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9D52BB-E028-498C-AD89-84F61516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2807"/>
            <a:ext cx="7023538" cy="35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13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Party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DFC8E-4FB0-41AE-9555-595F686C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0"/>
            <a:ext cx="4124325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57" y="0"/>
            <a:ext cx="16002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A8907-2AF0-40F3-AFF3-B276092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3390900"/>
            <a:ext cx="4124325" cy="23431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3095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EEF11-6298-43C9-BF3C-9853D4FD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5289"/>
            <a:ext cx="90011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76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80BCE-349E-4C5E-9280-257D02A7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77C5A-0124-47AF-9FC3-0B58D8142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FEB1-02D8-4305-942C-F39F0A2C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C38F9-7D87-4143-B844-961578CD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2175" y="0"/>
            <a:ext cx="24098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363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B7E2E-F6D7-4099-83E3-5B0E0E2C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01A09B-9447-4DE9-A8BE-E3960321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3829"/>
            <a:ext cx="3762375" cy="5581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F398B-3742-4C8F-BD31-9B47179B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5" y="0"/>
            <a:ext cx="27146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395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09DC6-6C62-48A0-BB98-3951F1C4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0" y="0"/>
            <a:ext cx="3295650" cy="1266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6F750-0041-4F6F-8285-E9B5BE89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3322"/>
            <a:ext cx="12192000" cy="437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2D516-DE42-460B-B895-641C08E6CC08}"/>
              </a:ext>
            </a:extLst>
          </p:cNvPr>
          <p:cNvSpPr txBox="1"/>
          <p:nvPr/>
        </p:nvSpPr>
        <p:spPr>
          <a:xfrm>
            <a:off x="838200" y="1101320"/>
            <a:ext cx="754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Templates</a:t>
            </a:r>
            <a:r>
              <a:rPr lang="fr-BE" dirty="0"/>
              <a:t> are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generate</a:t>
            </a:r>
            <a:r>
              <a:rPr lang="fr-BE" dirty="0"/>
              <a:t> the </a:t>
            </a:r>
            <a:r>
              <a:rPr lang="fr-BE" dirty="0" err="1"/>
              <a:t>actual</a:t>
            </a:r>
            <a:r>
              <a:rPr lang="fr-BE" dirty="0"/>
              <a:t> « Chart of </a:t>
            </a:r>
            <a:r>
              <a:rPr lang="fr-BE" dirty="0" err="1"/>
              <a:t>Account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As </a:t>
            </a:r>
            <a:r>
              <a:rPr lang="fr-BE" dirty="0" err="1"/>
              <a:t>such</a:t>
            </a:r>
            <a:r>
              <a:rPr lang="fr-BE" dirty="0"/>
              <a:t>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reference</a:t>
            </a:r>
            <a:r>
              <a:rPr lang="fr-BE" dirty="0"/>
              <a:t> to a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EA3532-BCB4-48F8-912F-420E0F1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4844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(1/2)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6C484-0EFD-4270-989F-2C616E5D9B3F}"/>
              </a:ext>
            </a:extLst>
          </p:cNvPr>
          <p:cNvSpPr txBox="1"/>
          <p:nvPr/>
        </p:nvSpPr>
        <p:spPr>
          <a:xfrm>
            <a:off x="6484327" y="5060317"/>
            <a:ext cx="4659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Account</a:t>
            </a:r>
            <a:r>
              <a:rPr lang="fr-BE" dirty="0"/>
              <a:t> Type » </a:t>
            </a:r>
            <a:r>
              <a:rPr lang="fr-BE" dirty="0" err="1"/>
              <a:t>contains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the « </a:t>
            </a:r>
            <a:r>
              <a:rPr lang="fr-BE" dirty="0" err="1"/>
              <a:t>Company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This </a:t>
            </a:r>
            <a:r>
              <a:rPr lang="fr-BE" dirty="0" err="1"/>
              <a:t>contrasts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</a:t>
            </a:r>
            <a:r>
              <a:rPr lang="fr-BE" dirty="0" err="1"/>
              <a:t>Account</a:t>
            </a:r>
            <a:r>
              <a:rPr lang="fr-BE" dirty="0"/>
              <a:t> Type Template »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1757A-5686-4D7D-8510-C17CCA17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C4C5C4-4C57-45DD-BA7D-2DC9769F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70168"/>
            <a:ext cx="5395546" cy="2180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8419BD-8037-4743-BBEF-D0C31C5E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874"/>
            <a:ext cx="3918438" cy="35397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36673A-C02F-47C0-9E6B-85E7C1267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425" y="0"/>
            <a:ext cx="19335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62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(2/2)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E38C-82D5-4881-BCBB-E7A15290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65" y="0"/>
            <a:ext cx="2436935" cy="1383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B41ED-006B-48C0-81E9-F6BB0F53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15"/>
            <a:ext cx="12192000" cy="3060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C3212-0CC0-4C99-B090-5192D11E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02972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(1/3)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C089C-C891-4219-873F-E88930F2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3214"/>
            <a:ext cx="8024446" cy="43488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B5E8B2-E483-4B17-8A87-659515F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01FE44-26A6-42A0-880A-4E51EBD1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5" y="0"/>
            <a:ext cx="23336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928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(2/3)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7BC7D-91EF-47D3-87BB-AAF5835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8C593-8D67-46EA-84BE-7AE1AB577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5" y="27116"/>
            <a:ext cx="2333625" cy="437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B9837-C439-45B4-B727-25FE5C02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2351"/>
            <a:ext cx="3418594" cy="2496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ABB3F3-BF00-4D75-80D9-CBB03B7DC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34038"/>
            <a:ext cx="8842131" cy="32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0C048-1EB2-4142-9A00-31FD0279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Wizards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EFBF92-7FB9-4C0F-AFDE-B33F12EAC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D02C-BBD3-4C8D-8F0F-7CBB20E3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25636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(3/3) - Note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2B312-FE0B-4953-B28B-8C0A9603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310179"/>
            <a:ext cx="11696700" cy="1657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A4A95-D9F8-4DE5-BD76-75FCA769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D5266-96E6-4E3B-B59A-9CC719D2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0"/>
            <a:ext cx="34575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444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5F6D3F-EBA5-4726-9FE4-781A9652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1C86A-9BA2-4707-971F-AA15B0E9A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28575"/>
            <a:ext cx="1905000" cy="3400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A3997-1F6B-4480-9EF3-64CDEDD9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3496408" cy="2629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B19172-0535-4FFC-8AAB-5D22CC4AF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40542"/>
            <a:ext cx="10319238" cy="31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132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6FB4A-C4BD-4A71-BBD1-9448DF59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0641"/>
            <a:ext cx="12192000" cy="3024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F0492-21DD-4791-9E69-AE5B4B0D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560" y="3920271"/>
            <a:ext cx="884822" cy="19449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F6E32-34AF-4060-B61D-5F365B6B4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0"/>
            <a:ext cx="31051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848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C062-AB3F-49C8-A26C-D2548601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Problem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closed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23E6-3EB5-4BEE-A267-A3A58353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1" y="3689154"/>
            <a:ext cx="2493099" cy="316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1BF02-BC98-4B61-93E1-5BEC001C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625215"/>
            <a:ext cx="5600700" cy="3324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420F-AB07-44CC-BC5D-FD7E792DC2E0}"/>
              </a:ext>
            </a:extLst>
          </p:cNvPr>
          <p:cNvSpPr txBox="1"/>
          <p:nvPr/>
        </p:nvSpPr>
        <p:spPr>
          <a:xfrm>
            <a:off x="838200" y="983855"/>
            <a:ext cx="894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https://discuss.tryton.org/t/value-for-field-account-is-not-valid/3106/9</a:t>
            </a:r>
            <a:r>
              <a:rPr lang="en-US" dirty="0"/>
              <a:t>]</a:t>
            </a:r>
            <a:endParaRPr lang="en-BE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6A1280-DBD6-477B-8E6B-3210DF64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8454"/>
            <a:ext cx="5960802" cy="197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2094E-41F6-4610-A0CC-3F12AB00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31" y="3713899"/>
            <a:ext cx="3130937" cy="185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88729-7DA1-48C6-8A6A-E19E38C421F9}"/>
              </a:ext>
            </a:extLst>
          </p:cNvPr>
          <p:cNvSpPr txBox="1"/>
          <p:nvPr/>
        </p:nvSpPr>
        <p:spPr>
          <a:xfrm>
            <a:off x="838200" y="1643052"/>
            <a:ext cx="5501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Select * from </a:t>
            </a:r>
            <a:r>
              <a:rPr lang="en-GB" sz="1400" dirty="0" err="1"/>
              <a:t>account_account</a:t>
            </a:r>
            <a:r>
              <a:rPr lang="en-GB" sz="1400" dirty="0"/>
              <a:t> where closed = true;</a:t>
            </a:r>
          </a:p>
          <a:p>
            <a:r>
              <a:rPr lang="en-GB" sz="1400" dirty="0"/>
              <a:t>UPDATE </a:t>
            </a:r>
            <a:r>
              <a:rPr lang="en-GB" sz="1400" dirty="0" err="1"/>
              <a:t>account_account</a:t>
            </a:r>
            <a:r>
              <a:rPr lang="en-GB" sz="1400" dirty="0"/>
              <a:t> SET closed = false </a:t>
            </a:r>
            <a:r>
              <a:rPr lang="en-GB" sz="1600" dirty="0"/>
              <a:t>WHERE</a:t>
            </a:r>
            <a:r>
              <a:rPr lang="en-GB" sz="1400" dirty="0"/>
              <a:t> closed = true;</a:t>
            </a:r>
            <a:endParaRPr lang="en-BE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3A1B-A132-488F-AD7F-79A41B02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24914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FC8E4-6EF9-4CD1-AAD4-EF1D9F5E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93966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E043-3DF1-4FA2-B1E2-DC13A530ED5A}"/>
              </a:ext>
            </a:extLst>
          </p:cNvPr>
          <p:cNvSpPr txBox="1"/>
          <p:nvPr/>
        </p:nvSpPr>
        <p:spPr>
          <a:xfrm>
            <a:off x="838200" y="949569"/>
            <a:ext cx="5967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experiment</a:t>
            </a:r>
            <a:r>
              <a:rPr lang="fr-BE" dirty="0"/>
              <a:t> in </a:t>
            </a:r>
            <a:r>
              <a:rPr lang="fr-BE" dirty="0" err="1"/>
              <a:t>changing</a:t>
            </a:r>
            <a:r>
              <a:rPr lang="fr-BE" dirty="0"/>
              <a:t> 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respect to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in the application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User </a:t>
            </a:r>
            <a:r>
              <a:rPr lang="fr-BE" dirty="0" err="1"/>
              <a:t>Administrator</a:t>
            </a:r>
            <a:r>
              <a:rPr lang="fr-BE" dirty="0"/>
              <a:t> » can </a:t>
            </a:r>
            <a:r>
              <a:rPr lang="fr-BE" dirty="0" err="1"/>
              <a:t>tailor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exercising</a:t>
            </a:r>
            <a:r>
              <a:rPr lang="fr-BE" dirty="0"/>
              <a:t> « User Groups » and 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 « </a:t>
            </a:r>
            <a:r>
              <a:rPr lang="fr-BE" dirty="0" err="1"/>
              <a:t>user_role</a:t>
            </a:r>
            <a:r>
              <a:rPr lang="fr-BE" dirty="0"/>
              <a:t> » 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CA914-8F7C-4BCF-B487-1147AACE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3970"/>
            <a:ext cx="5286375" cy="1838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C9B36-F0E3-4CEE-8212-9D496954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4654550"/>
            <a:ext cx="5276850" cy="1838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710494-1F1F-428F-8C5C-DFD37FB4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275" y="0"/>
            <a:ext cx="16097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937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State Ante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E64BD-9956-477D-9852-8DA9C1EE1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399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591BB-0BCE-4C97-B7D0-2E4930B3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6175"/>
            <a:ext cx="5235758" cy="3841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F18CAD-288C-4266-B58E-A2C7EDBD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98" y="1056175"/>
            <a:ext cx="5157352" cy="54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38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Groups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43419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« User Groups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D9BD0-8E65-4365-A24D-9A89573D9981}"/>
              </a:ext>
            </a:extLst>
          </p:cNvPr>
          <p:cNvSpPr txBox="1"/>
          <p:nvPr/>
        </p:nvSpPr>
        <p:spPr>
          <a:xfrm>
            <a:off x="838199" y="1007773"/>
            <a:ext cx="680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Linking</a:t>
            </a:r>
            <a:r>
              <a:rPr lang="fr-BE" dirty="0"/>
              <a:t> the « User » and the « Group » </a:t>
            </a:r>
            <a:r>
              <a:rPr lang="fr-BE" dirty="0" err="1"/>
              <a:t>is</a:t>
            </a:r>
            <a:r>
              <a:rPr lang="fr-BE" dirty="0"/>
              <a:t> possible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1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group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user to </a:t>
            </a:r>
            <a:r>
              <a:rPr lang="fr-BE" dirty="0" err="1"/>
              <a:t>it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2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user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group to </a:t>
            </a:r>
            <a:r>
              <a:rPr lang="fr-BE" dirty="0" err="1"/>
              <a:t>it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33BE2-BB01-49C0-BC79-43420F5EB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362" y="0"/>
            <a:ext cx="1666875" cy="488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2D6F47-87FF-4414-815B-D16B007A1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90" y="0"/>
            <a:ext cx="29908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16C5-3442-4EB9-824B-F5927E2CF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95C93-ECBD-48BD-8846-1F65FDF8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F45A8-773C-4532-BF13-06B446ECF1F1}"/>
              </a:ext>
            </a:extLst>
          </p:cNvPr>
          <p:cNvSpPr txBox="1"/>
          <p:nvPr/>
        </p:nvSpPr>
        <p:spPr>
          <a:xfrm>
            <a:off x="838200" y="1112131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All </a:t>
            </a:r>
            <a:r>
              <a:rPr lang="fr-BE" dirty="0" err="1"/>
              <a:t>operations</a:t>
            </a:r>
            <a:r>
              <a:rPr lang="fr-BE" dirty="0"/>
              <a:t> are accessible </a:t>
            </a:r>
            <a:r>
              <a:rPr lang="fr-BE" dirty="0" err="1"/>
              <a:t>from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Some</a:t>
            </a:r>
            <a:r>
              <a:rPr lang="fr-BE" dirty="0"/>
              <a:t> of </a:t>
            </a:r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can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executed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a « Configuration </a:t>
            </a:r>
            <a:r>
              <a:rPr lang="fr-BE" dirty="0" err="1"/>
              <a:t>Wizard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provide</a:t>
            </a:r>
            <a:r>
              <a:rPr lang="fr-BE" dirty="0"/>
              <a:t> exemples of </a:t>
            </a:r>
            <a:r>
              <a:rPr lang="fr-BE" dirty="0" err="1"/>
              <a:t>both</a:t>
            </a:r>
            <a:r>
              <a:rPr lang="fr-BE" dirty="0"/>
              <a:t> techniques for the latter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9CB6F-188C-44CD-A3AF-90F0C3E0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850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Group » - Method 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0D610-A7D9-4573-92CC-1B269721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41655"/>
            <a:ext cx="7373449" cy="3108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ABB51-F978-419D-8C25-198CE305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946"/>
            <a:ext cx="4402854" cy="260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4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a « User Group » to « User Marc » - Method 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21002-EA38-4468-947F-ED7B1257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2688"/>
            <a:ext cx="7108214" cy="57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0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Roles</a:t>
            </a:r>
            <a:r>
              <a:rPr lang="fr-BE" dirty="0"/>
              <a:t>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83138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45DD76-E862-4591-9557-441C883B3B32}"/>
              </a:ext>
            </a:extLst>
          </p:cNvPr>
          <p:cNvSpPr txBox="1"/>
          <p:nvPr/>
        </p:nvSpPr>
        <p:spPr>
          <a:xfrm>
            <a:off x="923192" y="941614"/>
            <a:ext cx="74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aggregates</a:t>
            </a:r>
            <a:r>
              <a:rPr lang="fr-BE" dirty="0"/>
              <a:t> </a:t>
            </a:r>
            <a:r>
              <a:rPr lang="fr-BE" dirty="0" err="1"/>
              <a:t>two</a:t>
            </a:r>
            <a:r>
              <a:rPr lang="fr-BE" dirty="0"/>
              <a:t> « Groups »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CD61D-F872-4E8F-8724-D50BD3D2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0" y="0"/>
            <a:ext cx="1619250" cy="4867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E4BE1A-63A4-4038-ADA0-E6CA6715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3848"/>
            <a:ext cx="9020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63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</a:t>
            </a:r>
            <a:r>
              <a:rPr lang="fr-BE" dirty="0" err="1"/>
              <a:t>Role</a:t>
            </a:r>
            <a:r>
              <a:rPr lang="fr-BE" dirty="0"/>
              <a:t> » 1/2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838200" y="958361"/>
            <a:ext cx="789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Once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« User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Attaching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restrain</a:t>
            </a:r>
            <a:r>
              <a:rPr lang="fr-BE" dirty="0"/>
              <a:t> the « </a:t>
            </a:r>
            <a:r>
              <a:rPr lang="fr-BE" dirty="0" err="1"/>
              <a:t>from</a:t>
            </a:r>
            <a:r>
              <a:rPr lang="fr-BE" dirty="0"/>
              <a:t> » and « to » dates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417B5-1944-4140-8DF9-9F0E0FDC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739"/>
            <a:ext cx="7130134" cy="50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719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</a:t>
            </a:r>
            <a:r>
              <a:rPr lang="fr-BE" dirty="0" err="1"/>
              <a:t>Role</a:t>
            </a:r>
            <a:r>
              <a:rPr lang="fr-BE" dirty="0"/>
              <a:t> » 2/2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688731" y="914400"/>
            <a:ext cx="738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User Marc » has a </a:t>
            </a:r>
            <a:r>
              <a:rPr lang="fr-BE" dirty="0" err="1"/>
              <a:t>link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</a:t>
            </a:r>
            <a:r>
              <a:rPr lang="fr-BE" dirty="0" err="1"/>
              <a:t>so</a:t>
            </a:r>
            <a:r>
              <a:rPr lang="fr-BE" dirty="0"/>
              <a:t> as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records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8A209-5C8F-4740-9A46-949E08CD3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1" y="1779342"/>
            <a:ext cx="8129954" cy="4025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C8DF3C-8956-4B76-AAA6-AEC43B97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696" y="0"/>
            <a:ext cx="260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61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State Post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428B2-E0FE-451F-A771-1F4595C35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3775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71264-2981-4F99-B788-8AFD22134EFF}"/>
              </a:ext>
            </a:extLst>
          </p:cNvPr>
          <p:cNvSpPr txBox="1"/>
          <p:nvPr/>
        </p:nvSpPr>
        <p:spPr>
          <a:xfrm>
            <a:off x="2376854" y="1273730"/>
            <a:ext cx="310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7E1F5-FB70-48D4-B656-2261B15D8299}"/>
              </a:ext>
            </a:extLst>
          </p:cNvPr>
          <p:cNvSpPr txBox="1"/>
          <p:nvPr/>
        </p:nvSpPr>
        <p:spPr>
          <a:xfrm>
            <a:off x="6197112" y="1273730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Marc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DFCF5-7A92-41F7-923A-AE5D9C1C9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2395"/>
            <a:ext cx="2286000" cy="3571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243EA0-B1C6-4011-BB67-DD8A055E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54" y="2012395"/>
            <a:ext cx="25146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8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1 - </a:t>
            </a:r>
            <a:r>
              <a:rPr lang="fr-BE" dirty="0" err="1"/>
              <a:t>Step</a:t>
            </a:r>
            <a:r>
              <a:rPr lang="fr-BE" dirty="0"/>
              <a:t>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5919322" y="945342"/>
            <a:ext cx="3382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reopen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item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execute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again</a:t>
            </a:r>
            <a:r>
              <a:rPr lang="fr-BE" dirty="0"/>
              <a:t> : in </a:t>
            </a:r>
            <a:r>
              <a:rPr lang="fr-BE" dirty="0" err="1"/>
              <a:t>this</a:t>
            </a:r>
            <a:r>
              <a:rPr lang="fr-BE" dirty="0"/>
              <a:t> case, </a:t>
            </a:r>
            <a:r>
              <a:rPr lang="fr-BE" dirty="0" err="1"/>
              <a:t>we</a:t>
            </a:r>
            <a:r>
              <a:rPr lang="fr-BE" dirty="0"/>
              <a:t> use the </a:t>
            </a:r>
            <a:r>
              <a:rPr lang="fr-BE" dirty="0" err="1"/>
              <a:t>wizard</a:t>
            </a:r>
            <a:r>
              <a:rPr lang="fr-BE" dirty="0"/>
              <a:t> item to « Configure Modules » once </a:t>
            </a:r>
            <a:r>
              <a:rPr lang="fr-BE" dirty="0" err="1"/>
              <a:t>again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089F-81FB-4841-9F70-F5A63D5A6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30003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D7F626-1880-4843-814E-68B52AC81D0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D0240-B623-4476-B0C1-BE23D5124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45342"/>
            <a:ext cx="4815255" cy="2483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19153D-C22C-4129-B13A-8679CD468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47028"/>
            <a:ext cx="6267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2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B3AAC9-4FEB-41C2-958E-7BE683B76370}"/>
              </a:ext>
            </a:extLst>
          </p:cNvPr>
          <p:cNvSpPr txBox="1"/>
          <p:nvPr/>
        </p:nvSpPr>
        <p:spPr>
          <a:xfrm>
            <a:off x="838200" y="1014945"/>
            <a:ext cx="8085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repeating</a:t>
            </a:r>
            <a:r>
              <a:rPr lang="fr-BE" dirty="0"/>
              <a:t> the </a:t>
            </a:r>
            <a:r>
              <a:rPr lang="fr-BE" dirty="0" err="1"/>
              <a:t>execution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a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one can </a:t>
            </a:r>
            <a:r>
              <a:rPr lang="fr-BE" dirty="0" err="1"/>
              <a:t>directly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item in the Menu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 : « </a:t>
            </a:r>
            <a:r>
              <a:rPr lang="fr-BE" dirty="0" err="1"/>
              <a:t>Users</a:t>
            </a:r>
            <a:r>
              <a:rPr lang="fr-BE" dirty="0"/>
              <a:t> », « Modules »,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 to </a:t>
            </a:r>
            <a:r>
              <a:rPr lang="fr-BE" dirty="0" err="1"/>
              <a:t>define</a:t>
            </a:r>
            <a:r>
              <a:rPr lang="fr-BE" dirty="0"/>
              <a:t> a new user.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4833-1D06-4F34-9D60-31D213AC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5" y="2795549"/>
            <a:ext cx="7524750" cy="2447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BCD52-4856-4607-B508-55A1BE23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275" y="0"/>
            <a:ext cx="2752725" cy="29813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06348BC-F8B4-4DE4-9D0B-B4FE86669B9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094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0BC53-6B81-4D79-86D5-5FA7D21E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Navigation &amp; Action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2BE71-3C2F-4692-8E70-4750353B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7DB0-35E5-45A9-B113-B1DF71E3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C48E3-2320-4605-8163-5150DF1A6D8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716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838200" y="1108542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exploring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aspects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the </a:t>
            </a:r>
            <a:r>
              <a:rPr lang="fr-BE" dirty="0" err="1"/>
              <a:t>different</a:t>
            </a:r>
            <a:r>
              <a:rPr lang="fr-BE" dirty="0"/>
              <a:t> widgets </a:t>
            </a:r>
            <a:r>
              <a:rPr lang="fr-BE" dirty="0" err="1"/>
              <a:t>that</a:t>
            </a:r>
            <a:r>
              <a:rPr lang="fr-BE" dirty="0"/>
              <a:t> support navigation in the system and actions </a:t>
            </a:r>
            <a:r>
              <a:rPr lang="fr-BE" dirty="0" err="1"/>
              <a:t>that</a:t>
            </a:r>
            <a:r>
              <a:rPr lang="fr-BE" dirty="0"/>
              <a:t> trigger </a:t>
            </a:r>
            <a:r>
              <a:rPr lang="fr-BE" dirty="0" err="1"/>
              <a:t>operations</a:t>
            </a:r>
            <a:r>
              <a:rPr lang="fr-BE" dirty="0"/>
              <a:t> on items and item </a:t>
            </a:r>
            <a:r>
              <a:rPr lang="fr-BE" dirty="0" err="1"/>
              <a:t>lists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revisit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section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getting</a:t>
            </a:r>
            <a:r>
              <a:rPr lang="fr-BE" dirty="0"/>
              <a:t> </a:t>
            </a:r>
            <a:r>
              <a:rPr lang="fr-BE" dirty="0" err="1"/>
              <a:t>acquainted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system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04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Triggering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C3EC8-C0CA-4B4B-BF82-591413C4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7" y="827314"/>
            <a:ext cx="2478845" cy="4094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5958812" y="827314"/>
            <a:ext cx="6035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amplitude of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</a:t>
            </a:r>
            <a:r>
              <a:rPr lang="fr-BE" dirty="0" err="1"/>
              <a:t>which</a:t>
            </a:r>
            <a:r>
              <a:rPr lang="fr-BE" dirty="0"/>
              <a:t> application modules have been </a:t>
            </a:r>
            <a:r>
              <a:rPr lang="fr-BE" dirty="0" err="1"/>
              <a:t>activated</a:t>
            </a:r>
            <a:r>
              <a:rPr lang="fr-BE" dirty="0"/>
              <a:t> (i.e. </a:t>
            </a:r>
            <a:r>
              <a:rPr lang="fr-BE" dirty="0" err="1"/>
              <a:t>installed</a:t>
            </a:r>
            <a:r>
              <a:rPr lang="fr-BE" dirty="0"/>
              <a:t>) for a </a:t>
            </a:r>
            <a:r>
              <a:rPr lang="fr-BE" dirty="0" err="1"/>
              <a:t>given</a:t>
            </a:r>
            <a:r>
              <a:rPr lang="fr-BE" dirty="0"/>
              <a:t> user.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section.</a:t>
            </a:r>
          </a:p>
          <a:p>
            <a:pPr marL="285750" indent="-285750">
              <a:buFontTx/>
              <a:buChar char="-"/>
            </a:pPr>
            <a:r>
              <a:rPr lang="fr-BE" dirty="0"/>
              <a:t>Application modules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reflected</a:t>
            </a:r>
            <a:r>
              <a:rPr lang="fr-BE" dirty="0"/>
              <a:t> in the Menu </a:t>
            </a:r>
            <a:r>
              <a:rPr lang="fr-BE" dirty="0" err="1"/>
              <a:t>Tree</a:t>
            </a:r>
            <a:r>
              <a:rPr lang="fr-BE" dirty="0"/>
              <a:t> : « Party », « Product »,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4606-4514-42F4-97BF-9727B2F8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2369247" cy="2242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D5E1-C79E-46A7-8B92-2CFF8F6A0312}"/>
              </a:ext>
            </a:extLst>
          </p:cNvPr>
          <p:cNvSpPr txBox="1"/>
          <p:nvPr/>
        </p:nvSpPr>
        <p:spPr>
          <a:xfrm>
            <a:off x="783400" y="3188483"/>
            <a:ext cx="247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Initial modules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335F2-67B2-4ADD-B003-ACCD770992D1}"/>
              </a:ext>
            </a:extLst>
          </p:cNvPr>
          <p:cNvSpPr txBox="1"/>
          <p:nvPr/>
        </p:nvSpPr>
        <p:spPr>
          <a:xfrm>
            <a:off x="3478862" y="4921835"/>
            <a:ext cx="220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All modules </a:t>
            </a:r>
            <a:r>
              <a:rPr lang="fr-BE" dirty="0" err="1"/>
              <a:t>activated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223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AAF23-67E1-4185-8F0C-1A926C1B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Search</a:t>
            </a:r>
            <a:r>
              <a:rPr lang="fr-BE" dirty="0"/>
              <a:t> for menu item </a:t>
            </a:r>
            <a:r>
              <a:rPr lang="fr-BE" dirty="0" err="1"/>
              <a:t>containing</a:t>
            </a:r>
            <a:r>
              <a:rPr lang="fr-BE" dirty="0"/>
              <a:t> e.g. « </a:t>
            </a:r>
            <a:r>
              <a:rPr lang="fr-BE" dirty="0" err="1"/>
              <a:t>Purchase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C2A68-CF59-40F9-9536-3CE0A91C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199"/>
            <a:ext cx="4505325" cy="18383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1114591"/>
            <a:ext cx="1117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search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for the </a:t>
            </a:r>
            <a:r>
              <a:rPr lang="fr-BE" dirty="0" err="1"/>
              <a:t>tree</a:t>
            </a:r>
            <a:r>
              <a:rPr lang="fr-BE" dirty="0"/>
              <a:t> of menu items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assume </a:t>
            </a:r>
            <a:r>
              <a:rPr lang="fr-BE" dirty="0" err="1"/>
              <a:t>that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modules have been 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search</a:t>
            </a:r>
            <a:r>
              <a:rPr lang="fr-BE" dirty="0"/>
              <a:t> for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br>
              <a:rPr lang="fr-BE" dirty="0"/>
            </a:b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248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</a:t>
            </a:r>
            <a:r>
              <a:rPr lang="fr-BE" dirty="0" err="1"/>
              <a:t>Filters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827314"/>
            <a:ext cx="1117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filters</a:t>
            </a:r>
            <a:r>
              <a:rPr lang="fr-BE" dirty="0"/>
              <a:t> select the « Name » values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an </a:t>
            </a:r>
            <a:r>
              <a:rPr lang="fr-BE" dirty="0" err="1"/>
              <a:t>example</a:t>
            </a:r>
            <a:r>
              <a:rPr lang="fr-BE" dirty="0"/>
              <a:t> for the </a:t>
            </a:r>
            <a:r>
              <a:rPr lang="fr-BE" dirty="0" err="1"/>
              <a:t>list</a:t>
            </a:r>
            <a:r>
              <a:rPr lang="fr-BE" dirty="0"/>
              <a:t> of « Modules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3FC5E-6495-4027-923F-49B7D77C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725" y="0"/>
            <a:ext cx="18192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605B18-A9A1-480B-8AFC-A639D8FA2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9235"/>
            <a:ext cx="2724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9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An </a:t>
            </a:r>
            <a:r>
              <a:rPr lang="fr-BE" dirty="0" err="1"/>
              <a:t>overview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151078" y="905607"/>
            <a:ext cx="4410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BE" dirty="0"/>
              <a:t>Vertical menu bar</a:t>
            </a:r>
            <a:br>
              <a:rPr lang="fr-BE" dirty="0"/>
            </a:br>
            <a:r>
              <a:rPr lang="fr-BE" dirty="0"/>
              <a:t>displays all possible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</a:t>
            </a:r>
            <a:br>
              <a:rPr lang="fr-BE" dirty="0"/>
            </a:br>
            <a:r>
              <a:rPr lang="fr-BE" dirty="0"/>
              <a:t>displays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or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bars</a:t>
            </a:r>
            <a:br>
              <a:rPr lang="fr-BE" dirty="0"/>
            </a:br>
            <a:r>
              <a:rPr lang="fr-BE" dirty="0"/>
              <a:t>display intra-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996-4FE2-47D1-A7A1-55692F5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7"/>
            <a:ext cx="6114684" cy="45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Vertical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3297677" y="1011829"/>
            <a:ext cx="87646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 item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 item 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 item 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 item 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 item 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 item 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item </a:t>
            </a:r>
            <a:r>
              <a:rPr lang="fr-BE" dirty="0" err="1"/>
              <a:t>list</a:t>
            </a:r>
            <a:r>
              <a:rPr lang="fr-BE" dirty="0"/>
              <a:t> » or « item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 « item » : duplicate</a:t>
            </a:r>
          </a:p>
          <a:p>
            <a:pPr marL="285750" indent="-285750">
              <a:buFontTx/>
              <a:buChar char="-"/>
            </a:pPr>
            <a:r>
              <a:rPr lang="fr-BE" dirty="0"/>
              <a:t>9 « item » : </a:t>
            </a:r>
            <a:r>
              <a:rPr lang="fr-BE" dirty="0" err="1"/>
              <a:t>delete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10 « item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item » : </a:t>
            </a:r>
            <a:r>
              <a:rPr lang="fr-BE" dirty="0" err="1"/>
              <a:t>attach</a:t>
            </a:r>
            <a:r>
              <a:rPr lang="fr-BE" dirty="0"/>
              <a:t> one or more documents (e.g. of type docx, xlsx</a:t>
            </a:r>
            <a:r>
              <a:rPr lang="fr-BE"/>
              <a:t>, etc.)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 « item » : </a:t>
            </a:r>
            <a:r>
              <a:rPr lang="fr-BE" dirty="0" err="1"/>
              <a:t>attach</a:t>
            </a:r>
            <a:r>
              <a:rPr lang="fr-BE" dirty="0"/>
              <a:t> a note</a:t>
            </a:r>
          </a:p>
          <a:p>
            <a:pPr marL="285750" indent="-285750">
              <a:buFontTx/>
              <a:buChar char="-"/>
            </a:pPr>
            <a:r>
              <a:rPr lang="fr-BE" dirty="0"/>
              <a:t>14 « item » : actions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specific</a:t>
            </a:r>
            <a:r>
              <a:rPr lang="fr-BE" dirty="0"/>
              <a:t> of the </a:t>
            </a:r>
            <a:r>
              <a:rPr lang="fr-BE" dirty="0" err="1"/>
              <a:t>entity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dirty="0"/>
              <a:t>16 «  item 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17</a:t>
            </a:r>
          </a:p>
          <a:p>
            <a:pPr marL="285750" indent="-285750">
              <a:buFontTx/>
              <a:buChar char="-"/>
            </a:pPr>
            <a:r>
              <a:rPr lang="fr-BE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00F3-BD0F-4BEA-84AB-DC000F7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05" y="827314"/>
            <a:ext cx="1461138" cy="59231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09570-432A-482C-8F13-F93DB1FBC340}"/>
              </a:ext>
            </a:extLst>
          </p:cNvPr>
          <p:cNvSpPr txBox="1"/>
          <p:nvPr/>
        </p:nvSpPr>
        <p:spPr>
          <a:xfrm>
            <a:off x="2203937" y="1104162"/>
            <a:ext cx="15362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/>
              <a:t>1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4</a:t>
            </a:r>
          </a:p>
          <a:p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7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9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10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11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14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17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3B5285-3A26-4686-A55A-DE46DC3671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381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Horizontal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2197966"/>
            <a:ext cx="10604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 item » (*)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</a:t>
            </a:r>
            <a:r>
              <a:rPr lang="fr-BE" dirty="0" err="1"/>
              <a:t>individual</a:t>
            </a:r>
            <a:r>
              <a:rPr lang="fr-BE" dirty="0"/>
              <a:t> record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</a:t>
            </a:r>
            <a:r>
              <a:rPr lang="fr-BE" dirty="0" err="1"/>
              <a:t>individual</a:t>
            </a:r>
            <a:r>
              <a:rPr lang="fr-BE" dirty="0"/>
              <a:t> record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</a:t>
            </a:r>
            <a:r>
              <a:rPr lang="fr-BE" dirty="0" err="1"/>
              <a:t>individual</a:t>
            </a:r>
            <a:r>
              <a:rPr lang="fr-BE" dirty="0"/>
              <a:t> record » and « record </a:t>
            </a:r>
            <a:r>
              <a:rPr lang="fr-BE" dirty="0" err="1"/>
              <a:t>list</a:t>
            </a:r>
            <a:r>
              <a:rPr lang="fr-BE" dirty="0"/>
              <a:t>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dirty="0"/>
              <a:t>9</a:t>
            </a:r>
          </a:p>
          <a:p>
            <a:pPr marL="285750" indent="-285750">
              <a:buFontTx/>
              <a:buChar char="-"/>
            </a:pPr>
            <a:r>
              <a:rPr lang="fr-BE" dirty="0"/>
              <a:t>10 « record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A47C1-5DBC-4D26-9C21-CC2FE690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5887"/>
            <a:ext cx="60483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291F6-2D13-4CA2-B5CF-1356826DC143}"/>
              </a:ext>
            </a:extLst>
          </p:cNvPr>
          <p:cNvSpPr txBox="1"/>
          <p:nvPr/>
        </p:nvSpPr>
        <p:spPr>
          <a:xfrm>
            <a:off x="749300" y="1603805"/>
            <a:ext cx="1060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   1    2          3           4      5     6      7      8      9      10    11     12    13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135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« Item </a:t>
            </a:r>
            <a:r>
              <a:rPr lang="fr-BE" dirty="0" err="1"/>
              <a:t>Double-Click</a:t>
            </a:r>
            <a:r>
              <a:rPr lang="fr-BE" dirty="0"/>
              <a:t> » vs « Menu Item Navigation »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838200" y="979714"/>
            <a:ext cx="106455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a </a:t>
            </a:r>
            <a:r>
              <a:rPr lang="fr-BE" dirty="0" err="1"/>
              <a:t>list</a:t>
            </a:r>
            <a:r>
              <a:rPr lang="fr-BE" dirty="0"/>
              <a:t> of items, </a:t>
            </a:r>
            <a:r>
              <a:rPr lang="fr-BE" dirty="0" err="1"/>
              <a:t>double-click</a:t>
            </a:r>
            <a:r>
              <a:rPr lang="fr-BE" dirty="0"/>
              <a:t> on one of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mostly</a:t>
            </a:r>
            <a:r>
              <a:rPr lang="fr-BE" dirty="0"/>
              <a:t> </a:t>
            </a:r>
            <a:r>
              <a:rPr lang="fr-BE" dirty="0" err="1"/>
              <a:t>generates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as « &lt;- -&gt; ».</a:t>
            </a:r>
          </a:p>
          <a:p>
            <a:endParaRPr lang="fr-BE" dirty="0"/>
          </a:p>
          <a:p>
            <a:r>
              <a:rPr lang="fr-BE" dirty="0"/>
              <a:t>There are </a:t>
            </a:r>
            <a:r>
              <a:rPr lang="fr-BE" dirty="0" err="1"/>
              <a:t>however</a:t>
            </a:r>
            <a:r>
              <a:rPr lang="fr-BE" dirty="0"/>
              <a:t> exceptions </a:t>
            </a:r>
            <a:r>
              <a:rPr lang="fr-BE" dirty="0" err="1"/>
              <a:t>whereby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&lt;- -&gt; » displays </a:t>
            </a:r>
            <a:r>
              <a:rPr lang="fr-BE" dirty="0" err="1"/>
              <a:t>either</a:t>
            </a:r>
            <a:r>
              <a:rPr lang="fr-BE" dirty="0"/>
              <a:t> </a:t>
            </a:r>
            <a:r>
              <a:rPr lang="fr-BE" dirty="0" err="1"/>
              <a:t>nothing</a:t>
            </a:r>
            <a:r>
              <a:rPr lang="fr-BE" dirty="0"/>
              <a:t> or </a:t>
            </a:r>
            <a:r>
              <a:rPr lang="fr-BE" dirty="0" err="1"/>
              <a:t>details</a:t>
            </a:r>
            <a:r>
              <a:rPr lang="fr-BE" dirty="0"/>
              <a:t> about the item </a:t>
            </a:r>
            <a:r>
              <a:rPr lang="fr-BE" dirty="0" err="1"/>
              <a:t>itself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double-click</a:t>
            </a:r>
            <a:r>
              <a:rPr lang="fr-BE" dirty="0"/>
              <a:t> » </a:t>
            </a:r>
            <a:r>
              <a:rPr lang="fr-BE" dirty="0" err="1"/>
              <a:t>provides</a:t>
            </a:r>
            <a:r>
              <a:rPr lang="fr-BE" dirty="0"/>
              <a:t> a « drill-down </a:t>
            </a:r>
            <a:r>
              <a:rPr lang="fr-BE" dirty="0" err="1"/>
              <a:t>view</a:t>
            </a:r>
            <a:r>
              <a:rPr lang="fr-BE" dirty="0"/>
              <a:t> » of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belonging</a:t>
            </a:r>
            <a:r>
              <a:rPr lang="fr-BE" dirty="0"/>
              <a:t> to the item</a:t>
            </a:r>
          </a:p>
          <a:p>
            <a:endParaRPr lang="fr-BE" dirty="0"/>
          </a:p>
          <a:p>
            <a:r>
              <a:rPr lang="fr-BE" dirty="0" err="1"/>
              <a:t>Examples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&lt;- -&gt; : displays </a:t>
            </a:r>
            <a:r>
              <a:rPr lang="fr-BE" dirty="0" err="1"/>
              <a:t>nothing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transactions for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account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&lt;- -&gt; : displays </a:t>
            </a:r>
            <a:r>
              <a:rPr lang="fr-BE" dirty="0" err="1"/>
              <a:t>details</a:t>
            </a:r>
            <a:r>
              <a:rPr lang="fr-BE" dirty="0"/>
              <a:t> about the </a:t>
            </a:r>
            <a:r>
              <a:rPr lang="fr-BE" dirty="0" err="1"/>
              <a:t>category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« </a:t>
            </a:r>
            <a:r>
              <a:rPr lang="fr-BE" dirty="0" err="1"/>
              <a:t>Products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this</a:t>
            </a:r>
            <a:r>
              <a:rPr lang="fr-BE" dirty="0"/>
              <a:t> « </a:t>
            </a:r>
            <a:r>
              <a:rPr lang="fr-BE" dirty="0" err="1"/>
              <a:t>Category</a:t>
            </a:r>
            <a:r>
              <a:rPr lang="fr-BE" dirty="0"/>
              <a:t> »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A9BEA-E475-4C53-88E8-D4E7BA6016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C48AB-A560-4EAE-A36F-9FF779A3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52" y="4396034"/>
            <a:ext cx="4382140" cy="2461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64A-A20A-47DF-A0BF-51C47C84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5" y="4396034"/>
            <a:ext cx="3270579" cy="2412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5DDCD-832C-4FD3-985A-0C2A763F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6034"/>
            <a:ext cx="1504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0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or </a:t>
            </a:r>
            <a:r>
              <a:rPr lang="fr-BE" dirty="0" err="1"/>
              <a:t>Entity</a:t>
            </a:r>
            <a:r>
              <a:rPr lang="fr-BE" dirty="0"/>
              <a:t> - Data </a:t>
            </a:r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1107831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Sometimes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screen </a:t>
            </a:r>
            <a:r>
              <a:rPr lang="fr-BE" dirty="0" err="1"/>
              <a:t>using</a:t>
            </a:r>
            <a:r>
              <a:rPr lang="fr-BE" dirty="0"/>
              <a:t> the « Browser Page 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button</a:t>
            </a:r>
            <a:r>
              <a:rPr lang="fr-BE" dirty="0"/>
              <a:t> or the relevant menu item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).</a:t>
            </a:r>
          </a:p>
          <a:p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happen</a:t>
            </a:r>
            <a:r>
              <a:rPr lang="fr-BE" dirty="0"/>
              <a:t> e.g.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case of « </a:t>
            </a:r>
            <a:r>
              <a:rPr lang="fr-BE" dirty="0" err="1"/>
              <a:t>Switching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« Item » </a:t>
            </a:r>
            <a:r>
              <a:rPr lang="fr-BE" dirty="0" err="1"/>
              <a:t>view</a:t>
            </a:r>
            <a:r>
              <a:rPr lang="fr-BE" dirty="0"/>
              <a:t> to « List » </a:t>
            </a:r>
            <a:r>
              <a:rPr lang="fr-BE" dirty="0" err="1"/>
              <a:t>view</a:t>
            </a:r>
            <a:r>
              <a:rPr lang="fr-BE" dirty="0"/>
              <a:t>. For instance, </a:t>
            </a:r>
            <a:r>
              <a:rPr lang="fr-BE" dirty="0" err="1"/>
              <a:t>when</a:t>
            </a:r>
            <a:r>
              <a:rPr lang="fr-BE" dirty="0"/>
              <a:t> state information in a « Sales </a:t>
            </a:r>
            <a:r>
              <a:rPr lang="fr-BE" dirty="0" err="1"/>
              <a:t>Order</a:t>
            </a:r>
            <a:r>
              <a:rPr lang="fr-BE" dirty="0"/>
              <a:t> », e.g. « Draft », has been </a:t>
            </a:r>
            <a:r>
              <a:rPr lang="fr-BE" dirty="0" err="1"/>
              <a:t>changed</a:t>
            </a:r>
            <a:r>
              <a:rPr lang="fr-BE" dirty="0"/>
              <a:t> in the « Item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might</a:t>
            </a:r>
            <a:r>
              <a:rPr lang="fr-BE" dirty="0"/>
              <a:t> </a:t>
            </a:r>
            <a:r>
              <a:rPr lang="fr-BE" dirty="0" err="1"/>
              <a:t>incorrectly</a:t>
            </a:r>
            <a:r>
              <a:rPr lang="fr-BE" dirty="0"/>
              <a:t> </a:t>
            </a:r>
            <a:r>
              <a:rPr lang="fr-BE" dirty="0" err="1"/>
              <a:t>persist</a:t>
            </a:r>
            <a:r>
              <a:rPr lang="fr-BE" dirty="0"/>
              <a:t> in the « List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though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has </a:t>
            </a:r>
            <a:r>
              <a:rPr lang="fr-BE" dirty="0" err="1"/>
              <a:t>evolved</a:t>
            </a:r>
            <a:r>
              <a:rPr lang="fr-BE" dirty="0"/>
              <a:t> e.g. to « </a:t>
            </a:r>
            <a:r>
              <a:rPr lang="fr-BE" dirty="0" err="1"/>
              <a:t>Confirmed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updating</a:t>
            </a:r>
            <a:r>
              <a:rPr lang="fr-BE" dirty="0"/>
              <a:t> the « List of Product » </a:t>
            </a:r>
            <a:r>
              <a:rPr lang="fr-BE" dirty="0" err="1"/>
              <a:t>sold</a:t>
            </a:r>
            <a:r>
              <a:rPr lang="fr-BE" dirty="0"/>
              <a:t> by a « Supplier »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the « Product » to show the « List of </a:t>
            </a:r>
            <a:r>
              <a:rPr lang="fr-BE" dirty="0" err="1"/>
              <a:t>Suppliers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adding</a:t>
            </a:r>
            <a:r>
              <a:rPr lang="fr-BE" dirty="0"/>
              <a:t> a « Product Variant » in the « List of Variants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« Product » </a:t>
            </a:r>
            <a:r>
              <a:rPr lang="fr-BE" dirty="0" err="1"/>
              <a:t>itself</a:t>
            </a:r>
            <a:r>
              <a:rPr lang="fr-BE" dirty="0"/>
              <a:t> to </a:t>
            </a:r>
            <a:r>
              <a:rPr lang="fr-BE" dirty="0" err="1"/>
              <a:t>take</a:t>
            </a:r>
            <a:r>
              <a:rPr lang="fr-BE" dirty="0"/>
              <a:t> the variant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account</a:t>
            </a:r>
            <a:r>
              <a:rPr lang="fr-BE" dirty="0"/>
              <a:t> on the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9F4FE-9A35-4BCE-B72C-3A86B1C7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69" y="5192872"/>
            <a:ext cx="4451033" cy="635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DEE47-4C4F-478B-8E46-EC62F64B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85" y="5067387"/>
            <a:ext cx="2005011" cy="8868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D2EE9-B8A7-4AB0-BF26-2E87B658F3E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74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1B21-1135-42D4-9B98-F401353D1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6D005-4011-4792-B6E3-AC3CE32F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E4D3A-150A-45A4-9CA6-3297EEC92E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20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967572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Application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implemented</a:t>
            </a:r>
            <a:r>
              <a:rPr lang="fr-BE" dirty="0"/>
              <a:t> by « Modules » </a:t>
            </a:r>
            <a:r>
              <a:rPr lang="fr-BE" dirty="0" err="1"/>
              <a:t>that</a:t>
            </a:r>
            <a:r>
              <a:rPr lang="fr-BE" dirty="0"/>
              <a:t> use « </a:t>
            </a:r>
            <a:r>
              <a:rPr lang="fr-BE" dirty="0" err="1"/>
              <a:t>Database</a:t>
            </a:r>
            <a:r>
              <a:rPr lang="fr-BE" dirty="0"/>
              <a:t> Tables » and « Files » </a:t>
            </a:r>
            <a:r>
              <a:rPr lang="fr-BE" dirty="0" err="1"/>
              <a:t>optionally</a:t>
            </a:r>
            <a:r>
              <a:rPr lang="fr-BE" dirty="0"/>
              <a:t>.</a:t>
            </a:r>
            <a:br>
              <a:rPr lang="fr-BE" dirty="0"/>
            </a:br>
            <a:r>
              <a:rPr lang="fr-BE" dirty="0"/>
              <a:t>Modules are not </a:t>
            </a:r>
            <a:r>
              <a:rPr lang="fr-BE" i="1" dirty="0" err="1"/>
              <a:t>explicitly</a:t>
            </a:r>
            <a:r>
              <a:rPr lang="fr-BE" dirty="0"/>
              <a:t> </a:t>
            </a:r>
            <a:r>
              <a:rPr lang="fr-BE" dirty="0" err="1"/>
              <a:t>grouped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endParaRPr lang="fr-BE" dirty="0"/>
          </a:p>
          <a:p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 (« </a:t>
            </a:r>
            <a:r>
              <a:rPr lang="fr-BE" dirty="0" err="1"/>
              <a:t>ir</a:t>
            </a:r>
            <a:r>
              <a:rPr lang="fr-BE" dirty="0"/>
              <a:t> » &amp; « </a:t>
            </a:r>
            <a:r>
              <a:rPr lang="fr-BE" dirty="0" err="1"/>
              <a:t>res</a:t>
            </a:r>
            <a:r>
              <a:rPr lang="fr-BE" dirty="0"/>
              <a:t> ») are </a:t>
            </a:r>
            <a:r>
              <a:rPr lang="fr-BE" dirty="0" err="1"/>
              <a:t>inactivated</a:t>
            </a:r>
            <a:r>
              <a:rPr lang="fr-BE" dirty="0"/>
              <a:t> :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The activation relies </a:t>
            </a:r>
            <a:r>
              <a:rPr lang="fr-BE" dirty="0" err="1"/>
              <a:t>technically</a:t>
            </a:r>
            <a:r>
              <a:rPr lang="fr-BE" dirty="0"/>
              <a:t>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Either</a:t>
            </a:r>
            <a:r>
              <a:rPr lang="fr-BE" dirty="0"/>
              <a:t> on the usage of </a:t>
            </a:r>
            <a:r>
              <a:rPr lang="fr-BE" dirty="0" err="1"/>
              <a:t>wizards</a:t>
            </a:r>
            <a:r>
              <a:rPr lang="fr-BE" dirty="0"/>
              <a:t> and a </a:t>
            </a:r>
            <a:r>
              <a:rPr lang="fr-BE" dirty="0" err="1"/>
              <a:t>mutual</a:t>
            </a:r>
            <a:r>
              <a:rPr lang="fr-BE" dirty="0"/>
              <a:t> </a:t>
            </a:r>
            <a:r>
              <a:rPr lang="fr-BE" dirty="0" err="1"/>
              <a:t>dependency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Or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by </a:t>
            </a:r>
            <a:r>
              <a:rPr lang="fr-BE" dirty="0" err="1"/>
              <a:t>grouping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prefix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r>
              <a:rPr lang="fr-BE" dirty="0" err="1"/>
              <a:t>When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they</a:t>
            </a:r>
            <a:r>
              <a:rPr lang="fr-BE" dirty="0"/>
              <a:t> use are </a:t>
            </a:r>
            <a:r>
              <a:rPr lang="fr-BE" dirty="0" err="1"/>
              <a:t>created</a:t>
            </a:r>
            <a:r>
              <a:rPr lang="fr-BE" dirty="0"/>
              <a:t> if </a:t>
            </a:r>
            <a:r>
              <a:rPr lang="fr-BE" dirty="0" err="1"/>
              <a:t>required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menu items are </a:t>
            </a:r>
            <a:r>
              <a:rPr lang="fr-BE" dirty="0" err="1"/>
              <a:t>added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23BEC-4B6A-4498-97A3-B9496962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3786"/>
            <a:ext cx="5989930" cy="23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2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7A2CE-B5A4-4752-BBB4-238479E9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5CA46-5225-4476-AD1E-38BF624B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97"/>
            <a:ext cx="1205865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A2D36-0E4D-4325-8D63-858BB1D94792}"/>
              </a:ext>
            </a:extLst>
          </p:cNvPr>
          <p:cNvSpPr txBox="1"/>
          <p:nvPr/>
        </p:nvSpPr>
        <p:spPr>
          <a:xfrm>
            <a:off x="838200" y="808695"/>
            <a:ext cx="1037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- </a:t>
            </a:r>
            <a:r>
              <a:rPr lang="fr-BE" dirty="0" err="1"/>
              <a:t>Tryton</a:t>
            </a:r>
            <a:r>
              <a:rPr lang="fr-BE" dirty="0"/>
              <a:t> </a:t>
            </a:r>
            <a:r>
              <a:rPr lang="fr-BE" dirty="0" err="1"/>
              <a:t>optimizes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by </a:t>
            </a:r>
            <a:r>
              <a:rPr lang="fr-BE" dirty="0" err="1"/>
              <a:t>requiring</a:t>
            </a:r>
            <a:r>
              <a:rPr lang="fr-BE" dirty="0"/>
              <a:t> activation of application modules.</a:t>
            </a:r>
          </a:p>
          <a:p>
            <a:r>
              <a:rPr lang="fr-BE" dirty="0"/>
              <a:t>-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</a:t>
            </a: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activating</a:t>
            </a:r>
            <a:r>
              <a:rPr lang="fr-BE" dirty="0"/>
              <a:t> all modules at once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2AF14-9326-4709-AAE8-CB7A6929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810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069427" y="1843950"/>
            <a:ext cx="41759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/>
              <a:t>Login &amp; Logout</a:t>
            </a:r>
          </a:p>
          <a:p>
            <a:pPr algn="r"/>
            <a:r>
              <a:rPr lang="en-GB" sz="2000" b="1" dirty="0"/>
              <a:t>Configuration Wizard</a:t>
            </a:r>
          </a:p>
          <a:p>
            <a:pPr algn="r"/>
            <a:r>
              <a:rPr lang="en-GB" sz="2000" b="1" dirty="0"/>
              <a:t>Navigation &amp; Action</a:t>
            </a:r>
          </a:p>
          <a:p>
            <a:pPr algn="r"/>
            <a:r>
              <a:rPr lang="en-GB" sz="2000" b="1" dirty="0"/>
              <a:t>Module</a:t>
            </a:r>
          </a:p>
          <a:p>
            <a:pPr algn="r"/>
            <a:r>
              <a:rPr lang="en-GB" sz="2000" b="1" dirty="0"/>
              <a:t>Basic Configuration</a:t>
            </a:r>
          </a:p>
          <a:p>
            <a:pPr algn="r"/>
            <a:r>
              <a:rPr lang="en-GB" sz="2000" b="1" dirty="0"/>
              <a:t>Country &amp; Currency</a:t>
            </a:r>
          </a:p>
          <a:p>
            <a:pPr algn="r"/>
            <a:r>
              <a:rPr lang="en-GB" sz="2000" b="1" dirty="0"/>
              <a:t>Party &amp; Company &amp; Employee</a:t>
            </a:r>
          </a:p>
          <a:p>
            <a:pPr algn="r"/>
            <a:r>
              <a:rPr lang="en-GB" sz="2000" b="1" dirty="0"/>
              <a:t>User</a:t>
            </a:r>
          </a:p>
          <a:p>
            <a:pPr algn="r"/>
            <a:r>
              <a:rPr lang="en-GB" sz="2000" b="1" dirty="0"/>
              <a:t>Financial</a:t>
            </a:r>
          </a:p>
          <a:p>
            <a:pPr algn="r"/>
            <a:r>
              <a:rPr lang="en-GB" sz="2000" b="1" dirty="0"/>
              <a:t>User Authorization</a:t>
            </a:r>
            <a:endParaRPr lang="en-BE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5245368" y="1843950"/>
            <a:ext cx="58351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User interface</a:t>
            </a:r>
          </a:p>
          <a:p>
            <a:r>
              <a:rPr lang="en-GB" sz="2000" dirty="0"/>
              <a:t>Wizards to execute some administration</a:t>
            </a:r>
            <a:br>
              <a:rPr lang="en-GB" sz="2000" dirty="0"/>
            </a:br>
            <a:r>
              <a:rPr lang="en-GB" sz="2000" dirty="0"/>
              <a:t>How to access and perform Operations</a:t>
            </a:r>
          </a:p>
          <a:p>
            <a:r>
              <a:rPr lang="en-GB" sz="2000" dirty="0"/>
              <a:t>Explaining the concept of Modules</a:t>
            </a:r>
          </a:p>
          <a:p>
            <a:r>
              <a:rPr lang="en-GB" sz="2000" dirty="0"/>
              <a:t>Basic Configuration</a:t>
            </a:r>
          </a:p>
          <a:p>
            <a:r>
              <a:rPr lang="en-GB" sz="2000" dirty="0"/>
              <a:t>Installing Country &amp; Currency modules</a:t>
            </a:r>
          </a:p>
          <a:p>
            <a:r>
              <a:rPr lang="en-GB" sz="2000" dirty="0"/>
              <a:t>Installing Party &amp; Company &amp; Employee modules</a:t>
            </a:r>
          </a:p>
          <a:p>
            <a:r>
              <a:rPr lang="en-GB" sz="2000" dirty="0"/>
              <a:t>Installing additional Users</a:t>
            </a:r>
          </a:p>
          <a:p>
            <a:r>
              <a:rPr lang="en-GB" sz="2000" dirty="0"/>
              <a:t>Installing Financial modules</a:t>
            </a:r>
          </a:p>
          <a:p>
            <a:r>
              <a:rPr lang="en-GB" sz="2000" dirty="0"/>
              <a:t>Demonstrate user privileges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89ACA-8B1E-47F5-9D47-C8912781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189" y="0"/>
            <a:ext cx="288661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3F1C3-26F4-400D-8D62-FF5C890D19B6}"/>
              </a:ext>
            </a:extLst>
          </p:cNvPr>
          <p:cNvSpPr txBox="1"/>
          <p:nvPr/>
        </p:nvSpPr>
        <p:spPr>
          <a:xfrm>
            <a:off x="838200" y="1045781"/>
            <a:ext cx="458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Growing </a:t>
            </a:r>
            <a:r>
              <a:rPr lang="fr-BE" dirty="0" err="1"/>
              <a:t>list</a:t>
            </a:r>
            <a:r>
              <a:rPr lang="fr-BE" dirty="0"/>
              <a:t> of menu items : initial &amp; final </a:t>
            </a:r>
            <a:r>
              <a:rPr lang="fr-BE" dirty="0" err="1"/>
              <a:t>list</a:t>
            </a:r>
            <a:r>
              <a:rPr lang="fr-BE" dirty="0"/>
              <a:t> of menu items as modules are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installed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9AAC4A-C79C-4B8E-B5C3-EF3859F3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14" y="0"/>
            <a:ext cx="2809875" cy="2828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7CCC68-156B-4D82-9DE2-274CF4C8984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19388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Basic Configuration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F178E-6E04-4CA3-B04E-9987C7B5742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5943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C2CE-FBDC-43D2-86A8-F1A8B10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7785E-CE16-49EF-BDC1-888E75E717C9}"/>
              </a:ext>
            </a:extLst>
          </p:cNvPr>
          <p:cNvSpPr txBox="1"/>
          <p:nvPr/>
        </p:nvSpPr>
        <p:spPr>
          <a:xfrm>
            <a:off x="838200" y="901646"/>
            <a:ext cx="100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examining</a:t>
            </a:r>
            <a:r>
              <a:rPr lang="fr-BE" dirty="0"/>
              <a:t> the </a:t>
            </a:r>
            <a:r>
              <a:rPr lang="fr-BE" dirty="0" err="1"/>
              <a:t>typical</a:t>
            </a:r>
            <a:r>
              <a:rPr lang="fr-BE" dirty="0"/>
              <a:t> ERP transactions like « Sales », etc.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that</a:t>
            </a:r>
            <a:r>
              <a:rPr lang="fr-BE" dirty="0"/>
              <a:t> support the </a:t>
            </a:r>
            <a:r>
              <a:rPr lang="fr-BE" dirty="0" err="1"/>
              <a:t>different</a:t>
            </a:r>
            <a:r>
              <a:rPr lang="fr-BE" dirty="0"/>
              <a:t> « basic </a:t>
            </a:r>
            <a:r>
              <a:rPr lang="fr-BE" dirty="0" err="1"/>
              <a:t>subject</a:t>
            </a:r>
            <a:r>
              <a:rPr lang="fr-BE" dirty="0"/>
              <a:t> areas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refers</a:t>
            </a:r>
            <a:r>
              <a:rPr lang="fr-BE" dirty="0"/>
              <a:t> to official documentation about a « basic </a:t>
            </a:r>
            <a:r>
              <a:rPr lang="fr-BE" dirty="0" err="1"/>
              <a:t>configuation</a:t>
            </a:r>
            <a:r>
              <a:rPr lang="fr-BE" dirty="0"/>
              <a:t> » :</a:t>
            </a:r>
            <a:br>
              <a:rPr lang="fr-BE" dirty="0"/>
            </a:br>
            <a:r>
              <a:rPr lang="en-US" dirty="0">
                <a:hlinkClick r:id="rId2"/>
              </a:rPr>
              <a:t>https://tryton-administration-manual.readthedocs.io/en/latest/basic_config.html</a:t>
            </a:r>
            <a:endParaRPr lang="en-B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E61C7C-A60C-49C7-A5BD-C6D65D21E5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3622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&amp; « Currency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30938-4A66-40D7-962D-22A70751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807" y="-24606"/>
            <a:ext cx="207226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EE461-6FE7-4BB8-8C25-4DB393B64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075" y="-24606"/>
            <a:ext cx="20669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4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2C8CD-B143-4F43-8111-35D557A6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B4A0B-2676-424F-BA1C-BD9A5454A9EE}"/>
              </a:ext>
            </a:extLst>
          </p:cNvPr>
          <p:cNvSpPr txBox="1"/>
          <p:nvPr/>
        </p:nvSpPr>
        <p:spPr>
          <a:xfrm>
            <a:off x="838200" y="932330"/>
            <a:ext cx="106993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TRYTON </a:t>
            </a:r>
            <a:r>
              <a:rPr lang="fr-BE" dirty="0" err="1"/>
              <a:t>database</a:t>
            </a:r>
            <a:r>
              <a:rPr lang="fr-BE" dirty="0"/>
              <a:t> and application </a:t>
            </a:r>
            <a:r>
              <a:rPr lang="fr-BE" dirty="0" err="1"/>
              <a:t>contain</a:t>
            </a:r>
            <a:r>
              <a:rPr lang="fr-BE" dirty="0"/>
              <a:t> minimal </a:t>
            </a:r>
            <a:r>
              <a:rPr lang="fr-BE" dirty="0" err="1"/>
              <a:t>database</a:t>
            </a:r>
            <a:r>
              <a:rPr lang="fr-BE" dirty="0"/>
              <a:t> tables and application modules.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Countries » and « </a:t>
            </a:r>
            <a:r>
              <a:rPr lang="fr-BE" dirty="0" err="1"/>
              <a:t>Currencies</a:t>
            </a:r>
            <a:r>
              <a:rPr lang="fr-BE" dirty="0"/>
              <a:t> » are </a:t>
            </a:r>
            <a:r>
              <a:rPr lang="fr-BE" dirty="0" err="1"/>
              <a:t>extensively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. </a:t>
            </a: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</a:p>
          <a:p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Activate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application modules </a:t>
            </a:r>
            <a:r>
              <a:rPr lang="fr-BE" dirty="0" err="1"/>
              <a:t>thereby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creating</a:t>
            </a:r>
            <a:r>
              <a:rPr lang="fr-BE" dirty="0"/>
              <a:t> the </a:t>
            </a:r>
            <a:r>
              <a:rPr lang="fr-BE" dirty="0" err="1"/>
              <a:t>required</a:t>
            </a:r>
            <a:r>
              <a:rPr lang="fr-BE" dirty="0"/>
              <a:t> tables in the </a:t>
            </a:r>
            <a:r>
              <a:rPr lang="fr-BE" dirty="0" err="1"/>
              <a:t>database</a:t>
            </a:r>
            <a:r>
              <a:rPr lang="fr-BE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Load</a:t>
            </a:r>
            <a:r>
              <a:rPr lang="fr-BE" dirty="0"/>
              <a:t> the tables </a:t>
            </a:r>
            <a:r>
              <a:rPr lang="fr-BE" dirty="0" err="1"/>
              <a:t>with</a:t>
            </a:r>
            <a:r>
              <a:rPr lang="fr-BE" dirty="0"/>
              <a:t> ISO </a:t>
            </a:r>
            <a:r>
              <a:rPr lang="fr-BE" dirty="0" err="1"/>
              <a:t>normalised</a:t>
            </a:r>
            <a:r>
              <a:rPr lang="fr-BE" dirty="0"/>
              <a:t> « Currency » and « Country » data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r>
              <a:rPr lang="fr-BE" dirty="0" err="1"/>
              <a:t>Finally</a:t>
            </a:r>
            <a:r>
              <a:rPr lang="fr-BE" dirty="0"/>
              <a:t>, for </a:t>
            </a:r>
            <a:r>
              <a:rPr lang="fr-BE" dirty="0" err="1"/>
              <a:t>each</a:t>
            </a:r>
            <a:r>
              <a:rPr lang="fr-BE" dirty="0"/>
              <a:t> « Currency » of use in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operations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Set the « Rate » </a:t>
            </a:r>
            <a:r>
              <a:rPr lang="fr-BE" dirty="0" err="1"/>
              <a:t>property</a:t>
            </a:r>
            <a:r>
              <a:rPr lang="fr-BE" dirty="0"/>
              <a:t> to 1.0 for a « Reference Currency  » ; </a:t>
            </a:r>
            <a:r>
              <a:rPr lang="fr-BE" dirty="0" err="1"/>
              <a:t>f.i</a:t>
            </a:r>
            <a:r>
              <a:rPr lang="fr-BE" dirty="0"/>
              <a:t>. « EUR rate » = 1.0</a:t>
            </a:r>
          </a:p>
          <a:p>
            <a:pPr marL="285750" indent="-285750">
              <a:buFontTx/>
              <a:buChar char="-"/>
            </a:pPr>
            <a:r>
              <a:rPr lang="fr-BE" dirty="0"/>
              <a:t>Set the « Rate » </a:t>
            </a:r>
            <a:r>
              <a:rPr lang="fr-BE" dirty="0" err="1"/>
              <a:t>property</a:t>
            </a:r>
            <a:r>
              <a:rPr lang="fr-BE" dirty="0"/>
              <a:t> to a relative value for </a:t>
            </a:r>
            <a:r>
              <a:rPr lang="fr-BE" dirty="0" err="1"/>
              <a:t>each</a:t>
            </a:r>
            <a:r>
              <a:rPr lang="fr-BE" dirty="0"/>
              <a:t> « Relative Currency »  ; </a:t>
            </a:r>
            <a:r>
              <a:rPr lang="fr-BE" dirty="0" err="1"/>
              <a:t>f.i</a:t>
            </a:r>
            <a:r>
              <a:rPr lang="fr-BE" dirty="0"/>
              <a:t>. « USD rate » = 1.2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single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the « 1.0 » multiplication factor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currency-related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as multiplication factor 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430EC-DD07-464C-8C80-CA7CC09C542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426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BAFBB-E7DA-4C03-B86C-D4722E5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839"/>
            <a:ext cx="11199779" cy="1453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A443BC-E647-499F-975D-CB21113AB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2055"/>
            <a:ext cx="11199779" cy="585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88AB0-6B32-4C45-BD54-55F8A170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0492"/>
            <a:ext cx="11199779" cy="4970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8F110-0E75-44C8-9213-91C1ECA3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5DBF8-AEEA-40F3-98D9-153A1EC2F61F}"/>
              </a:ext>
            </a:extLst>
          </p:cNvPr>
          <p:cNvSpPr txBox="1"/>
          <p:nvPr/>
        </p:nvSpPr>
        <p:spPr>
          <a:xfrm>
            <a:off x="838200" y="1032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https://docs.tryton.org/projects/modules-country/en/latest/</a:t>
            </a:r>
            <a:endParaRPr lang="en-B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04A729-03E6-4375-B2C7-4C2457F8BE5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072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C67D9-68BE-4A41-8BC0-433C84A8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6" y="1646133"/>
            <a:ext cx="11267872" cy="160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4B47-1132-4540-81DD-234911066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89383"/>
            <a:ext cx="11197448" cy="521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08D47-4905-4D65-871F-97EFEEF7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8383"/>
            <a:ext cx="11197448" cy="9719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3FE9-780B-43C5-8534-91D26D4F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0B9B-5A19-4EC8-BDC8-9A90A0FD2233}"/>
              </a:ext>
            </a:extLst>
          </p:cNvPr>
          <p:cNvSpPr txBox="1"/>
          <p:nvPr/>
        </p:nvSpPr>
        <p:spPr>
          <a:xfrm>
            <a:off x="838200" y="946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https://docs.tryton.org/projects/modules-currency/en/latest/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8B84E9-7705-4909-B18E-D215AABA137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910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the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88B98-1630-4C37-9D30-320ADC9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50D61-8C43-4DC5-91C9-AC2EA5C8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0" y="0"/>
            <a:ext cx="2800350" cy="2857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8201FB-67C8-4714-A7F4-52E4E346424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608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02EFF-02CC-4418-A700-861DD78B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68F39-AC66-434F-900F-229B16053E8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51298-3A4F-47A1-9A29-C72C4304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84" y="4954846"/>
            <a:ext cx="6272135" cy="1792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B2E74-5B42-4E47-9989-5AC47764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61" y="3026943"/>
            <a:ext cx="6289705" cy="1792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617F3E-A392-4666-9729-82CF66028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967" y="1099040"/>
            <a:ext cx="6382799" cy="17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5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A754-88BC-421B-B84C-8B528C6E43C1}"/>
              </a:ext>
            </a:extLst>
          </p:cNvPr>
          <p:cNvSpPr txBox="1"/>
          <p:nvPr/>
        </p:nvSpPr>
        <p:spPr>
          <a:xfrm>
            <a:off x="838199" y="4134715"/>
            <a:ext cx="11066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Use TRYTON « 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and display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Countries » &amp; « </a:t>
            </a:r>
            <a:r>
              <a:rPr lang="fr-BE" dirty="0" err="1"/>
              <a:t>Currencies</a:t>
            </a:r>
            <a:r>
              <a:rPr lang="fr-BE" dirty="0"/>
              <a:t> » </a:t>
            </a:r>
            <a:r>
              <a:rPr lang="fr-BE" dirty="0" err="1"/>
              <a:t>appear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Menus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clicking</a:t>
            </a:r>
            <a:r>
              <a:rPr lang="fr-BE" dirty="0"/>
              <a:t> « Countries or « Currency », the data panel </a:t>
            </a:r>
            <a:r>
              <a:rPr lang="fr-BE" dirty="0" err="1"/>
              <a:t>remains</a:t>
            </a:r>
            <a:r>
              <a:rPr lang="fr-BE" dirty="0"/>
              <a:t> </a:t>
            </a:r>
            <a:r>
              <a:rPr lang="fr-BE" dirty="0" err="1"/>
              <a:t>empty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tables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5E7EB-CFA7-4174-BE93-08DE62C8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0"/>
            <a:ext cx="1600200" cy="270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8E9924-DDE4-49A3-A0C3-7612C68C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439"/>
            <a:ext cx="6610350" cy="31051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717A705-1996-458E-B344-F14D5825DFC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485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 &amp; </a:t>
            </a:r>
            <a:r>
              <a:rPr lang="fr-BE" dirty="0" err="1"/>
              <a:t>Logout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31779-2F13-4CB1-821A-902FC57C57F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28140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78B856-0EF2-4E19-B3A3-54C9C8E57EB3}"/>
              </a:ext>
            </a:extLst>
          </p:cNvPr>
          <p:cNvSpPr txBox="1"/>
          <p:nvPr/>
        </p:nvSpPr>
        <p:spPr>
          <a:xfrm>
            <a:off x="767229" y="1052925"/>
            <a:ext cx="459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There are 3 </a:t>
            </a:r>
            <a:r>
              <a:rPr lang="fr-BE" dirty="0" err="1"/>
              <a:t>additional</a:t>
            </a:r>
            <a:r>
              <a:rPr lang="fr-BE" dirty="0"/>
              <a:t> « country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4 </a:t>
            </a:r>
            <a:r>
              <a:rPr lang="fr-BE" dirty="0" err="1"/>
              <a:t>additional</a:t>
            </a:r>
            <a:r>
              <a:rPr lang="fr-BE" dirty="0"/>
              <a:t> « </a:t>
            </a:r>
            <a:r>
              <a:rPr lang="fr-BE" dirty="0" err="1"/>
              <a:t>currency</a:t>
            </a:r>
            <a:r>
              <a:rPr lang="fr-BE" dirty="0"/>
              <a:t>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All tables are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empty</a:t>
            </a:r>
            <a:endParaRPr lang="en-BE" dirty="0"/>
          </a:p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34F63D-A74F-4C85-B7F1-832A1910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FD31EF-88D2-4B99-8DCF-4749DA7A6E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 err="1"/>
              <a:t>Activate</a:t>
            </a:r>
            <a:r>
              <a:rPr lang="fr-BE" dirty="0"/>
              <a:t> « Country » &amp; « Currency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3DC63-0D08-4B3D-81BB-3386CB8E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502" y="819638"/>
            <a:ext cx="2438400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EDC8E-5BC0-4A23-A1E1-42B04EE7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242" y="690562"/>
            <a:ext cx="2857500" cy="5476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B5C2F-A8F3-42A6-86A0-5DA20007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71068"/>
            <a:ext cx="3333750" cy="369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130E3-D178-4767-B34C-0ED5F47B2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688" y="3036153"/>
            <a:ext cx="3181350" cy="32861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89B848-B035-4016-AEB9-BE81D36DAAE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7270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– </a:t>
            </a:r>
            <a:r>
              <a:rPr lang="fr-BE" dirty="0" err="1"/>
              <a:t>Loading</a:t>
            </a:r>
            <a:r>
              <a:rPr lang="fr-BE" dirty="0"/>
              <a:t> the Tables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EA82-35E3-4D0E-8A82-4E34344F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0FA49-25B6-452D-8E1D-E246E30B58E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8996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Scripts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2D43-D45B-4DB6-B6A2-79AC2BE2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E9EB8CF-2BF9-474A-AA79-98154EE6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834210"/>
              </p:ext>
            </p:extLst>
          </p:nvPr>
        </p:nvGraphicFramePr>
        <p:xfrm>
          <a:off x="838200" y="1235975"/>
          <a:ext cx="108722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352">
                  <a:extLst>
                    <a:ext uri="{9D8B030D-6E8A-4147-A177-3AD203B41FA5}">
                      <a16:colId xmlns:a16="http://schemas.microsoft.com/office/drawing/2014/main" val="297537243"/>
                    </a:ext>
                  </a:extLst>
                </a:gridCol>
                <a:gridCol w="4963886">
                  <a:extLst>
                    <a:ext uri="{9D8B030D-6E8A-4147-A177-3AD203B41FA5}">
                      <a16:colId xmlns:a16="http://schemas.microsoft.com/office/drawing/2014/main" val="3764790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Load TRYTON tables “Countries” &amp; “Currencies”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7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6.0 - Doc 05.01 - Basic functionality.import.tryt11.countries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countries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02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6.0 - Doc 05.01 - Basic functionality.import.tryt11.currencies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</a:t>
                      </a:r>
                      <a:r>
                        <a:rPr lang="fr-BE" sz="1400" dirty="0" err="1"/>
                        <a:t>currencies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501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DF2E89F-4E11-4BAF-BF1D-C789181804D2}"/>
              </a:ext>
            </a:extLst>
          </p:cNvPr>
          <p:cNvSpPr txBox="1"/>
          <p:nvPr/>
        </p:nvSpPr>
        <p:spPr>
          <a:xfrm>
            <a:off x="838200" y="2757156"/>
            <a:ext cx="10890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[</a:t>
            </a:r>
            <a:r>
              <a:rPr lang="en-BE" dirty="0">
                <a:hlinkClick r:id="rId2"/>
              </a:rPr>
              <a:t>https://discuss.tryton.org/t/data-base-importing-countries-or-currencies/3811/7</a:t>
            </a:r>
            <a:r>
              <a:rPr lang="fr-BE" dirty="0"/>
              <a:t>]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credits</a:t>
            </a:r>
            <a:r>
              <a:rPr lang="fr-BE" dirty="0"/>
              <a:t> to David Harper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4120F-0E91-4A7F-9F3C-504D6D2B454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4439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D279E-6C68-4ADA-9DB1-DE75D97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8E5EDC-BB64-43BC-AF46-8D22B37E135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5E2D2-42C8-41DA-953C-CF4E8FEA8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029140" cy="58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56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C35DBF-06AD-408B-B1F6-89724342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3E3034-3C6E-4426-A8C9-C4258CDDD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9222"/>
            <a:ext cx="10191750" cy="198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B61817-252B-4EE4-831D-5D992C49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855"/>
            <a:ext cx="10363200" cy="3552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0AECF0-7145-4B79-933E-CAA2C9152B02}"/>
              </a:ext>
            </a:extLst>
          </p:cNvPr>
          <p:cNvSpPr/>
          <p:nvPr/>
        </p:nvSpPr>
        <p:spPr>
          <a:xfrm>
            <a:off x="11728938" y="651258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9503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53D951-529B-45F0-9053-9C791ACCBC0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6F4CFF-8AD6-439C-BD1B-68240EC1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2524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354C5-B7AC-4508-AA28-62D1BEF9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4778"/>
            <a:ext cx="61626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1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6864C-5B68-4BD5-A893-45C183F5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6BCCE-857E-42C7-9F74-9C2E8994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4" y="904863"/>
            <a:ext cx="7966563" cy="57509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4490FF-1A15-4B0A-AE05-811B54B5A16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1818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361FB-5B0C-4AAD-808D-FC57199C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0862D-3B72-4E0A-BD67-4D71A04B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60145"/>
            <a:ext cx="8848725" cy="153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A27B5-23DD-4E38-9D2B-3EDC0E94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2079"/>
            <a:ext cx="11001375" cy="3543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5FCD4E-D32B-4C5F-9680-A7F75F30E29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2715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63C98-CF91-4E86-9B86-6F0ED0A3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213" y="-25400"/>
            <a:ext cx="2066925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61358-13DE-410C-8C91-F9419EF1D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7934325" cy="23907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53D951-529B-45F0-9053-9C791ACCBC0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1085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F1EBD9-DC2A-4D6E-9B56-59E210B9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 Rates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2D055-24FE-4F4C-857E-C83EBBBAD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0BD0-B062-4AB8-A26A-75362CE6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7FC120-1A21-44B3-A635-96D59FA0247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72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 &amp; </a:t>
            </a:r>
            <a:r>
              <a:rPr lang="fr-BE" dirty="0" err="1"/>
              <a:t>Logout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53330"/>
            <a:ext cx="983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login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previously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configuration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Database</a:t>
            </a:r>
            <a:r>
              <a:rPr lang="fr-BE" dirty="0"/>
              <a:t> : « tryt11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User : « admin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Password</a:t>
            </a:r>
            <a:r>
              <a:rPr lang="fr-BE" dirty="0"/>
              <a:t> : « </a:t>
            </a:r>
            <a:r>
              <a:rPr lang="fr-BE" dirty="0" err="1"/>
              <a:t>Password</a:t>
            </a:r>
            <a:r>
              <a:rPr lang="fr-BE" dirty="0"/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78895-4453-4B1B-A8D0-629A8471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6113"/>
            <a:ext cx="2722685" cy="20166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F04106-F153-4C8B-8197-EAF5781FC81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96E957-A575-4040-89ED-2FBACA1E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2" y="2364198"/>
            <a:ext cx="1905629" cy="1060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AD1A6C-10DD-4B6C-A17A-FA4ECF55D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18071"/>
            <a:ext cx="6380285" cy="1089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027438-BE0D-4966-85B1-D69E5A21C50C}"/>
              </a:ext>
            </a:extLst>
          </p:cNvPr>
          <p:cNvSpPr txBox="1"/>
          <p:nvPr/>
        </p:nvSpPr>
        <p:spPr>
          <a:xfrm>
            <a:off x="838200" y="4690734"/>
            <a:ext cx="614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</a:t>
            </a: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backup the </a:t>
            </a:r>
            <a:r>
              <a:rPr lang="fr-BE" dirty="0" err="1"/>
              <a:t>database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4660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72261-80BD-49C6-AB62-20ED42966C93}"/>
              </a:ext>
            </a:extLst>
          </p:cNvPr>
          <p:cNvSpPr txBox="1"/>
          <p:nvPr/>
        </p:nvSpPr>
        <p:spPr>
          <a:xfrm>
            <a:off x="838200" y="1071418"/>
            <a:ext cx="9737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supported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the rates for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 « Reference Currency Rate » ; </a:t>
            </a:r>
            <a:r>
              <a:rPr lang="fr-BE" dirty="0" err="1"/>
              <a:t>that</a:t>
            </a:r>
            <a:r>
              <a:rPr lang="fr-BE" dirty="0"/>
              <a:t> rate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more « Relative Currency Rates » ; </a:t>
            </a:r>
            <a:r>
              <a:rPr lang="fr-BE" dirty="0" err="1"/>
              <a:t>those</a:t>
            </a:r>
            <a:r>
              <a:rPr lang="fr-BE" dirty="0"/>
              <a:t> rates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relative to the </a:t>
            </a:r>
            <a:r>
              <a:rPr lang="fr-BE" dirty="0" err="1"/>
              <a:t>reference</a:t>
            </a:r>
            <a:r>
              <a:rPr lang="fr-BE" dirty="0"/>
              <a:t> rate.</a:t>
            </a:r>
          </a:p>
          <a:p>
            <a:pPr marL="285750" indent="-285750">
              <a:buFontTx/>
              <a:buChar char="-"/>
            </a:pPr>
            <a:r>
              <a:rPr lang="fr-BE" dirty="0"/>
              <a:t>Exemple :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Our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EUR : </a:t>
            </a:r>
            <a:r>
              <a:rPr lang="fr-BE" dirty="0" err="1"/>
              <a:t>its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</a:t>
            </a:r>
            <a:r>
              <a:rPr lang="fr-BE" dirty="0" err="1"/>
              <a:t>our</a:t>
            </a:r>
            <a:r>
              <a:rPr lang="fr-BE" dirty="0"/>
              <a:t> relative </a:t>
            </a:r>
            <a:r>
              <a:rPr lang="fr-BE" dirty="0" err="1"/>
              <a:t>currencies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USD : </a:t>
            </a:r>
            <a:r>
              <a:rPr lang="fr-BE" dirty="0" err="1"/>
              <a:t>ist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1.2 (2021)</a:t>
            </a:r>
          </a:p>
          <a:p>
            <a:pPr marL="742950" lvl="1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each</a:t>
            </a:r>
            <a:r>
              <a:rPr lang="fr-BE" dirty="0"/>
              <a:t> relative </a:t>
            </a:r>
            <a:r>
              <a:rPr lang="fr-BE" dirty="0" err="1"/>
              <a:t>currency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as </a:t>
            </a:r>
            <a:r>
              <a:rPr lang="fr-BE" dirty="0" err="1"/>
              <a:t>many</a:t>
            </a:r>
            <a:r>
              <a:rPr lang="fr-BE" dirty="0"/>
              <a:t> dates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considering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dates are « Dates </a:t>
            </a:r>
            <a:r>
              <a:rPr lang="fr-BE" dirty="0" err="1"/>
              <a:t>From</a:t>
            </a:r>
            <a:r>
              <a:rPr lang="fr-BE" dirty="0"/>
              <a:t> » for the relative rate applicable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moment </a:t>
            </a:r>
            <a:r>
              <a:rPr lang="fr-BE" dirty="0" err="1"/>
              <a:t>onward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BA27C-7A3C-4C03-8691-8AC05753D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213" y="-25400"/>
            <a:ext cx="2066925" cy="781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464222-E1A4-4C36-8A04-E880B79EC8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2897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a « Reference Currency Rate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BDBBD-3E39-4CEA-B129-5D55F2F2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895109" cy="1449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10B2C-8341-446A-8A60-E0941E54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8112"/>
            <a:ext cx="6020087" cy="2969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6FC74D-1BBC-40AA-A378-DFF1CA60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08384"/>
            <a:ext cx="5764751" cy="144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7001163" y="3105834"/>
            <a:ext cx="475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EUR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our</a:t>
            </a:r>
            <a:r>
              <a:rPr lang="fr-BE" dirty="0"/>
              <a:t> « Reference Currency Rate ». </a:t>
            </a:r>
            <a:r>
              <a:rPr lang="fr-BE" dirty="0" err="1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1.0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864EB4-3335-4B1D-943D-55438F39353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6322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« Relative Currency Rates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6928503" y="2826736"/>
            <a:ext cx="5098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USD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So one of the « Relative Currency Rates » </a:t>
            </a:r>
            <a:r>
              <a:rPr lang="fr-BE" dirty="0" err="1"/>
              <a:t>pertains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« </a:t>
            </a:r>
            <a:r>
              <a:rPr lang="fr-BE"/>
              <a:t>Currency ».</a:t>
            </a:r>
            <a:r>
              <a:rPr lang="fr-BE" dirty="0"/>
              <a:t> </a:t>
            </a:r>
            <a:r>
              <a:rPr lang="fr-BE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1.2 as of 2021-01-01 </a:t>
            </a:r>
            <a:r>
              <a:rPr lang="fr-BE" dirty="0" err="1"/>
              <a:t>with</a:t>
            </a:r>
            <a:r>
              <a:rPr lang="fr-BE" dirty="0"/>
              <a:t> respect to the « EUR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« Relative Currency Rates »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currencies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« Date </a:t>
            </a:r>
            <a:r>
              <a:rPr lang="fr-BE" dirty="0" err="1"/>
              <a:t>from</a:t>
            </a:r>
            <a:r>
              <a:rPr lang="fr-BE" dirty="0"/>
              <a:t> »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08065-538A-4FF9-816F-9F1580C1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09" y="5327054"/>
            <a:ext cx="5963636" cy="1518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78907-F712-4632-88F2-CF889E75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6944"/>
            <a:ext cx="6070723" cy="3010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4A98F8-7495-46E8-8CC5-B9242899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57439"/>
            <a:ext cx="6090303" cy="14887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87C79A-D15A-49EE-9255-DB0F9B0AD74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5044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87C79A-D15A-49EE-9255-DB0F9B0AD74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B0C70-CA4B-4118-B0DC-50158A051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6106"/>
            <a:ext cx="8362950" cy="224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020A0-58D0-41E2-9BA9-8F157AE3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86" y="3247292"/>
            <a:ext cx="67627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95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&amp;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AEA2-7BC1-4EBB-9CBB-5AE700ED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4E97E-28BE-4363-BFC8-C58882B474B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8422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A7CAE-755A-4952-8A8B-884F657323A1}"/>
              </a:ext>
            </a:extLst>
          </p:cNvPr>
          <p:cNvSpPr txBox="1"/>
          <p:nvPr/>
        </p:nvSpPr>
        <p:spPr>
          <a:xfrm>
            <a:off x="838200" y="912054"/>
            <a:ext cx="10732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and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database</a:t>
            </a:r>
            <a:r>
              <a:rPr lang="fr-BE" dirty="0"/>
              <a:t> content </a:t>
            </a:r>
            <a:r>
              <a:rPr lang="fr-BE" dirty="0" err="1"/>
              <a:t>related</a:t>
            </a:r>
            <a:r>
              <a:rPr lang="fr-BE" dirty="0"/>
              <a:t> to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Party » :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represents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ERP-relevant </a:t>
            </a:r>
            <a:r>
              <a:rPr lang="fr-BE" dirty="0" err="1"/>
              <a:t>actor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3235569" y="3798332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4473209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1838447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5961187" y="3429000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5961187" y="4218288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589584" y="3613666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589584" y="3982998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2848794" y="3894407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166174" y="3914066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3811468" y="4332644"/>
            <a:ext cx="184637" cy="228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312624" y="5142857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3550018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3334606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4AC4FB-AAB7-426B-B380-1CF4046A540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396F8-220B-4E7E-BAFD-C14B6CAD11B9}"/>
              </a:ext>
            </a:extLst>
          </p:cNvPr>
          <p:cNvSpPr txBox="1"/>
          <p:nvPr/>
        </p:nvSpPr>
        <p:spPr>
          <a:xfrm>
            <a:off x="3939260" y="4293055"/>
            <a:ext cx="34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400" dirty="0"/>
              <a:t>*</a:t>
            </a:r>
            <a:endParaRPr lang="en-BE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23D6A-C1F3-408C-8048-72DE9FD2982C}"/>
              </a:ext>
            </a:extLst>
          </p:cNvPr>
          <p:cNvSpPr txBox="1"/>
          <p:nvPr/>
        </p:nvSpPr>
        <p:spPr>
          <a:xfrm>
            <a:off x="1349619" y="5882760"/>
            <a:ext cx="785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* : This </a:t>
            </a:r>
            <a:r>
              <a:rPr lang="fr-BE" dirty="0" err="1"/>
              <a:t>specialization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exclusive and not </a:t>
            </a:r>
            <a:r>
              <a:rPr lang="fr-BE" dirty="0" err="1"/>
              <a:t>complete</a:t>
            </a:r>
            <a:r>
              <a:rPr lang="fr-BE" dirty="0"/>
              <a:t> </a:t>
            </a:r>
            <a:endParaRPr lang="en-B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C98F426-98C5-4202-A425-8A0F4DEAC539}"/>
              </a:ext>
            </a:extLst>
          </p:cNvPr>
          <p:cNvSpPr/>
          <p:nvPr/>
        </p:nvSpPr>
        <p:spPr>
          <a:xfrm>
            <a:off x="7426570" y="4840577"/>
            <a:ext cx="1494692" cy="131479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2B290-FD3D-4725-A7C8-3C5DC08F9E62}"/>
              </a:ext>
            </a:extLst>
          </p:cNvPr>
          <p:cNvSpPr txBox="1"/>
          <p:nvPr/>
        </p:nvSpPr>
        <p:spPr>
          <a:xfrm>
            <a:off x="7555097" y="5237116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7F793A-5F17-4088-BEFB-33DA8C84D0A9}"/>
              </a:ext>
            </a:extLst>
          </p:cNvPr>
          <p:cNvSpPr txBox="1"/>
          <p:nvPr/>
        </p:nvSpPr>
        <p:spPr>
          <a:xfrm>
            <a:off x="7555098" y="5685592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0B0B61-7D3F-499F-B966-35080C5A5481}"/>
              </a:ext>
            </a:extLst>
          </p:cNvPr>
          <p:cNvSpPr txBox="1"/>
          <p:nvPr/>
        </p:nvSpPr>
        <p:spPr>
          <a:xfrm>
            <a:off x="7555096" y="5235439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47D27B-EA68-4AF1-AE2A-80C6DD1C8BEF}"/>
              </a:ext>
            </a:extLst>
          </p:cNvPr>
          <p:cNvSpPr txBox="1"/>
          <p:nvPr/>
        </p:nvSpPr>
        <p:spPr>
          <a:xfrm>
            <a:off x="7555097" y="5683915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45D833-59E5-455C-A57C-124803D01ED6}"/>
              </a:ext>
            </a:extLst>
          </p:cNvPr>
          <p:cNvSpPr txBox="1"/>
          <p:nvPr/>
        </p:nvSpPr>
        <p:spPr>
          <a:xfrm>
            <a:off x="7732621" y="4853342"/>
            <a:ext cx="88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Legend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34566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200" y="971847"/>
            <a:ext cx="10515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« User » vs. « Party »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login and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a « Party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necessarily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of the « </a:t>
            </a:r>
            <a:r>
              <a:rPr lang="fr-BE" dirty="0" err="1"/>
              <a:t>Company</a:t>
            </a:r>
            <a:r>
              <a:rPr lang="fr-BE" dirty="0"/>
              <a:t> ». </a:t>
            </a:r>
            <a:r>
              <a:rPr lang="fr-BE" dirty="0" err="1"/>
              <a:t>F.i</a:t>
            </a:r>
            <a:r>
              <a:rPr lang="fr-BE" dirty="0"/>
              <a:t>.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a consultant.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5691F-9024-4EB8-9DDF-DB7F9BE7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7" y="4768805"/>
            <a:ext cx="6103382" cy="2069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BF68-3733-408A-8325-31D552A8E60C}"/>
              </a:ext>
            </a:extLst>
          </p:cNvPr>
          <p:cNvSpPr txBox="1"/>
          <p:nvPr/>
        </p:nvSpPr>
        <p:spPr>
          <a:xfrm>
            <a:off x="7260593" y="5341679"/>
            <a:ext cx="487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party_party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and « Supplier » (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  <a:r>
              <a:rPr lang="fr-BE" dirty="0" err="1"/>
              <a:t>entities</a:t>
            </a:r>
            <a:endParaRPr lang="fr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71F6D-9E58-4A51-ADC4-E90C75406B80}"/>
              </a:ext>
            </a:extLst>
          </p:cNvPr>
          <p:cNvSpPr txBox="1"/>
          <p:nvPr/>
        </p:nvSpPr>
        <p:spPr>
          <a:xfrm>
            <a:off x="7260593" y="3087411"/>
            <a:ext cx="459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res_user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User »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1E391-E9E6-4437-97BD-770288FB3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2639"/>
            <a:ext cx="6019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7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853-3CEB-4FE2-B2A1-0CAAA7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4159A-0759-4729-B802-2CC42F8FF50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3347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1111794"/>
            <a:ext cx="11066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stands for the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of a </a:t>
            </a:r>
            <a:r>
              <a:rPr lang="fr-BE" dirty="0" err="1"/>
              <a:t>speciliazed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as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or a </a:t>
            </a:r>
            <a:r>
              <a:rPr lang="fr-BE" dirty="0" err="1"/>
              <a:t>role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Party 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</a:t>
            </a:r>
            <a:r>
              <a:rPr lang="fr-BE" dirty="0"/>
              <a:t> », etc.</a:t>
            </a:r>
          </a:p>
          <a:p>
            <a:br>
              <a:rPr lang="fr-BE" dirty="0"/>
            </a:b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modules </a:t>
            </a:r>
            <a:r>
              <a:rPr lang="fr-BE" dirty="0" err="1"/>
              <a:t>that</a:t>
            </a:r>
            <a:r>
              <a:rPr lang="fr-BE" dirty="0"/>
              <a:t> relate to « Party ». </a:t>
            </a: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specialized</a:t>
            </a:r>
            <a:r>
              <a:rPr lang="fr-BE" dirty="0"/>
              <a:t> parties : </a:t>
            </a:r>
          </a:p>
          <a:p>
            <a:endParaRPr lang="fr-BE" dirty="0"/>
          </a:p>
          <a:p>
            <a:r>
              <a:rPr lang="fr-BE" dirty="0"/>
              <a:t>The first </a:t>
            </a:r>
            <a:r>
              <a:rPr lang="fr-BE" dirty="0" err="1"/>
              <a:t>approach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First </a:t>
            </a:r>
            <a:r>
              <a:rPr lang="fr-BE" dirty="0" err="1"/>
              <a:t>define</a:t>
            </a:r>
            <a:r>
              <a:rPr lang="fr-BE" dirty="0"/>
              <a:t> a « Party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idea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(e.g. a « </a:t>
            </a:r>
            <a:r>
              <a:rPr lang="fr-BE" dirty="0" err="1"/>
              <a:t>Company</a:t>
            </a:r>
            <a:r>
              <a:rPr lang="fr-BE" dirty="0"/>
              <a:t> »)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</a:t>
            </a:r>
            <a:r>
              <a:rPr lang="fr-BE" dirty="0" err="1"/>
              <a:t>its</a:t>
            </a:r>
            <a:r>
              <a:rPr lang="fr-BE" dirty="0"/>
              <a:t> « Party » parent.</a:t>
            </a:r>
          </a:p>
          <a:p>
            <a:endParaRPr lang="fr-BE" dirty="0"/>
          </a:p>
          <a:p>
            <a:r>
              <a:rPr lang="fr-BE" dirty="0"/>
              <a:t>The second </a:t>
            </a:r>
            <a:r>
              <a:rPr lang="fr-BE" dirty="0" err="1"/>
              <a:t>approach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, the system </a:t>
            </a:r>
            <a:r>
              <a:rPr lang="fr-BE" dirty="0" err="1"/>
              <a:t>lets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the « Party » </a:t>
            </a:r>
            <a:r>
              <a:rPr lang="fr-BE" dirty="0" err="1"/>
              <a:t>entity</a:t>
            </a:r>
            <a:r>
              <a:rPr lang="fr-BE" dirty="0"/>
              <a:t> on the </a:t>
            </a:r>
            <a:r>
              <a:rPr lang="fr-BE" dirty="0" err="1"/>
              <a:t>fly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262D-8A0C-4BDA-83B2-F465E1B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D13A68-5650-4DD9-B172-7E81EB4C701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2334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124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31779-2F13-4CB1-821A-902FC57C57F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24A40-EF5B-4F5F-AB91-BB152117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424BE-024F-4374-AAC3-3C206D7E44CC}"/>
              </a:ext>
            </a:extLst>
          </p:cNvPr>
          <p:cNvSpPr txBox="1"/>
          <p:nvPr/>
        </p:nvSpPr>
        <p:spPr>
          <a:xfrm>
            <a:off x="838200" y="122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https://docs.tryton.org/en/latest/party.html#index-party</a:t>
            </a:r>
            <a:r>
              <a:rPr lang="fr-BE" dirty="0"/>
              <a:t>]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577DFC-26DB-4430-B791-73551068134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552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2A86D-FF9E-48EF-A441-7B086D23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59466"/>
            <a:ext cx="6632984" cy="25188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E30A97A-1779-46C7-8DA0-191568B14B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A4168E-5DB5-4B19-A341-E3D9EE75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8" y="1424082"/>
            <a:ext cx="6712115" cy="26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7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3E143-FF18-49DB-9FCE-6F74806F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4082"/>
            <a:ext cx="7143750" cy="2876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9C522-22FF-4458-8862-DAEDFBF8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062" y="1424082"/>
            <a:ext cx="27336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414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 - The </a:t>
            </a:r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4602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30BEC-BAB4-4085-A960-28610F42D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0"/>
            <a:ext cx="2047875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446CED-5FEB-4A0C-979B-4B3B246C9B9B}"/>
              </a:ext>
            </a:extLst>
          </p:cNvPr>
          <p:cNvSpPr txBox="1"/>
          <p:nvPr/>
        </p:nvSpPr>
        <p:spPr>
          <a:xfrm>
            <a:off x="838199" y="1045707"/>
            <a:ext cx="8859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Allthough</a:t>
            </a:r>
            <a:r>
              <a:rPr lang="fr-BE" dirty="0"/>
              <a:t> the « Party » modules are </a:t>
            </a:r>
            <a:r>
              <a:rPr lang="fr-BE" dirty="0" err="1"/>
              <a:t>activated</a:t>
            </a:r>
            <a:r>
              <a:rPr lang="fr-BE" dirty="0"/>
              <a:t> and accessible,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defer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, </a:t>
            </a:r>
            <a:r>
              <a:rPr lang="fr-BE" dirty="0" err="1"/>
              <a:t>after</a:t>
            </a:r>
            <a:r>
              <a:rPr lang="fr-BE" dirty="0"/>
              <a:t> </a:t>
            </a:r>
            <a:r>
              <a:rPr lang="fr-BE" dirty="0" err="1"/>
              <a:t>activating</a:t>
            </a:r>
            <a:r>
              <a:rPr lang="fr-BE" dirty="0"/>
              <a:t> </a:t>
            </a:r>
            <a:r>
              <a:rPr lang="fr-BE" dirty="0" err="1"/>
              <a:t>respectively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Party </a:t>
            </a:r>
            <a:r>
              <a:rPr lang="fr-BE" dirty="0" err="1"/>
              <a:t>Specializations</a:t>
            </a:r>
            <a:r>
              <a:rPr lang="fr-BE" dirty="0"/>
              <a:t> » like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or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Party </a:t>
            </a:r>
            <a:r>
              <a:rPr lang="fr-BE" dirty="0" err="1"/>
              <a:t>Roles</a:t>
            </a:r>
            <a:r>
              <a:rPr lang="fr-BE" dirty="0"/>
              <a:t> » like « Parties </a:t>
            </a:r>
            <a:r>
              <a:rPr lang="fr-BE" dirty="0" err="1"/>
              <a:t>associated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Sales or 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6DBF7-0828-4484-833A-8E2C8CF6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64429"/>
            <a:ext cx="6642658" cy="434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36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B1457-43F6-4337-9C67-D04E996CC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74676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/>
              <a:t>« Party » Configuration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F4CD-6359-4799-8C44-DD5E8FD5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71" y="0"/>
            <a:ext cx="2175729" cy="17185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C2829B-E2BF-40D2-AE08-7FE541E48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4223"/>
            <a:ext cx="6915150" cy="236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94F91A-C496-4956-B0DC-9D416D0E04A6}"/>
              </a:ext>
            </a:extLst>
          </p:cNvPr>
          <p:cNvSpPr txBox="1"/>
          <p:nvPr/>
        </p:nvSpPr>
        <p:spPr>
          <a:xfrm>
            <a:off x="838200" y="3833447"/>
            <a:ext cx="5846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Party </a:t>
            </a:r>
            <a:r>
              <a:rPr lang="fr-BE" dirty="0" err="1"/>
              <a:t>Sequence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Party Identifier Type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Party </a:t>
            </a:r>
            <a:r>
              <a:rPr lang="fr-BE" dirty="0" err="1"/>
              <a:t>Language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8418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56231" cy="462189"/>
          </a:xfrm>
        </p:spPr>
        <p:txBody>
          <a:bodyPr>
            <a:normAutofit/>
          </a:bodyPr>
          <a:lstStyle/>
          <a:p>
            <a:r>
              <a:rPr lang="fr-BE" dirty="0"/>
              <a:t>« Party » Configuration : the </a:t>
            </a:r>
            <a:r>
              <a:rPr lang="fr-BE" dirty="0" err="1"/>
              <a:t>sequence</a:t>
            </a:r>
            <a:r>
              <a:rPr lang="fr-BE" dirty="0"/>
              <a:t> format 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0B2D6-DEE1-497D-A231-7FAD49F0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71" y="1894254"/>
            <a:ext cx="2175729" cy="2829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4D561-13FF-49D5-8F64-E6303C80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4" y="966787"/>
            <a:ext cx="5708073" cy="1974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F06FC-B09C-4489-B068-C593438E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4" y="2993423"/>
            <a:ext cx="5708073" cy="3864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22B335-A462-4822-9816-ABD9EEB797D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2F4CD-6359-4799-8C44-DD5E8FD5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6271" y="0"/>
            <a:ext cx="2175729" cy="1718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FACF6D-6754-4BF3-BEDF-737C22F61C2C}"/>
              </a:ext>
            </a:extLst>
          </p:cNvPr>
          <p:cNvSpPr txBox="1"/>
          <p:nvPr/>
        </p:nvSpPr>
        <p:spPr>
          <a:xfrm>
            <a:off x="7020198" y="4464046"/>
            <a:ext cx="3251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Definition</a:t>
            </a:r>
            <a:r>
              <a:rPr lang="fr-BE" dirty="0"/>
              <a:t> accessible </a:t>
            </a:r>
            <a:r>
              <a:rPr lang="fr-BE" dirty="0" err="1"/>
              <a:t>thru</a:t>
            </a:r>
            <a:r>
              <a:rPr lang="fr-BE" dirty="0"/>
              <a:t> </a:t>
            </a:r>
            <a:br>
              <a:rPr lang="fr-BE" dirty="0"/>
            </a:br>
            <a:r>
              <a:rPr lang="fr-BE" dirty="0"/>
              <a:t>« Party Configuration » or </a:t>
            </a:r>
            <a:br>
              <a:rPr lang="fr-BE" dirty="0"/>
            </a:br>
            <a:r>
              <a:rPr lang="fr-BE" dirty="0"/>
              <a:t>« Administration </a:t>
            </a:r>
            <a:r>
              <a:rPr lang="fr-BE" dirty="0" err="1"/>
              <a:t>Sequences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44245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r>
              <a:rPr lang="fr-BE" dirty="0"/>
              <a:t> of Parties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623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86047-A32F-455B-9A57-B9221ABAB275}"/>
              </a:ext>
            </a:extLst>
          </p:cNvPr>
          <p:cNvSpPr txBox="1"/>
          <p:nvPr/>
        </p:nvSpPr>
        <p:spPr>
          <a:xfrm>
            <a:off x="838200" y="1063109"/>
            <a:ext cx="948247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subentities</a:t>
            </a:r>
            <a:r>
              <a:rPr lang="fr-BE" dirty="0"/>
              <a:t> are of type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etc.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these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 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/>
              <a:t>Method 1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subentity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X »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Y »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Method 2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clicking</a:t>
            </a:r>
            <a:r>
              <a:rPr lang="fr-BE" dirty="0"/>
              <a:t> on « </a:t>
            </a:r>
            <a:r>
              <a:rPr lang="fr-BE" dirty="0" err="1"/>
              <a:t>Companies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X » in the process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clicking</a:t>
            </a:r>
            <a:r>
              <a:rPr lang="fr-BE" dirty="0"/>
              <a:t> on «</a:t>
            </a:r>
            <a:r>
              <a:rPr lang="fr-BE" dirty="0" err="1"/>
              <a:t>Employees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Y » in the process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1 for </a:t>
            </a:r>
            <a:r>
              <a:rPr lang="fr-BE" dirty="0" err="1"/>
              <a:t>defining</a:t>
            </a:r>
            <a:r>
              <a:rPr lang="fr-BE" dirty="0"/>
              <a:t> a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2 for </a:t>
            </a:r>
            <a:r>
              <a:rPr lang="fr-BE" dirty="0" err="1"/>
              <a:t>defining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EMP01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10F58-FD9E-482C-A635-4A5385C7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37B79-0D54-4536-82F6-64EA9937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70" y="0"/>
            <a:ext cx="18192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0C048-1EB2-4142-9A00-31FD0279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EFBF92-7FB9-4C0F-AFDE-B33F12EAC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D02C-BBD3-4C8D-8F0F-7CBB20E3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3264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65160-CF73-4DA4-A0EC-77329920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1043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99067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A5272-2F6D-4672-84BF-F1DDA8B9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0828"/>
            <a:ext cx="5417174" cy="1712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BA5C6D-39CE-4240-B012-FB7770F90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68" y="1680828"/>
            <a:ext cx="5402787" cy="17481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5238F3-C02C-4B9A-AE47-B4C2994D9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00752"/>
            <a:ext cx="5417174" cy="16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5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- </a:t>
            </a:r>
            <a:r>
              <a:rPr lang="fr-BE" dirty="0" err="1"/>
              <a:t>Summary</a:t>
            </a:r>
            <a:r>
              <a:rPr lang="fr-BE" dirty="0"/>
              <a:t> State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358DA-A7B1-4510-80A6-4D23FDA2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252" y="1084860"/>
            <a:ext cx="6283601" cy="4005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2FC35-46AF-41B8-869A-083C0BF8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219" y="0"/>
            <a:ext cx="2572781" cy="2435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5D081A-2753-4DC3-A131-9F51FA3995F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B683F-210D-483D-A625-98820C2D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25" y="1084861"/>
            <a:ext cx="2124585" cy="56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166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CC2B-B423-4D6A-8B41-6A7DD0B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B29A6-942C-48D3-AE7D-0CF90876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021"/>
            <a:ext cx="6380345" cy="3015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3F60D-B174-4BBD-BBB8-FEA8B0A8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8383"/>
            <a:ext cx="6380345" cy="2384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6C58C8-40B3-4F1D-A96B-68468A1EC713}"/>
              </a:ext>
            </a:extLst>
          </p:cNvPr>
          <p:cNvSpPr txBox="1"/>
          <p:nvPr/>
        </p:nvSpPr>
        <p:spPr>
          <a:xfrm>
            <a:off x="7397261" y="930021"/>
            <a:ext cx="472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1</a:t>
            </a:r>
          </a:p>
          <a:p>
            <a:r>
              <a:rPr lang="fr-BE" dirty="0" err="1"/>
              <a:t>Create</a:t>
            </a:r>
            <a:r>
              <a:rPr lang="fr-BE" dirty="0"/>
              <a:t> the « Party » COM01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BB833-EBBF-4D09-9D58-C9520D5C88DC}"/>
              </a:ext>
            </a:extLst>
          </p:cNvPr>
          <p:cNvSpPr txBox="1"/>
          <p:nvPr/>
        </p:nvSpPr>
        <p:spPr>
          <a:xfrm>
            <a:off x="7397261" y="3945676"/>
            <a:ext cx="4563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2</a:t>
            </a:r>
            <a:br>
              <a:rPr lang="fr-BE" dirty="0"/>
            </a:br>
            <a:r>
              <a:rPr lang="fr-BE" dirty="0" err="1"/>
              <a:t>Create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subentity</a:t>
            </a:r>
            <a:r>
              <a:rPr lang="fr-BE" dirty="0"/>
              <a:t> COM01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the « Party » </a:t>
            </a:r>
            <a:r>
              <a:rPr lang="fr-BE" dirty="0" err="1"/>
              <a:t>entity</a:t>
            </a:r>
            <a:r>
              <a:rPr lang="fr-BE" dirty="0"/>
              <a:t> COM01</a:t>
            </a:r>
          </a:p>
          <a:p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EB973-4930-4617-B7EF-E65A76B634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9200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B5D3-301D-46EE-AA40-815972FA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0E57F1-A4C7-43F2-906E-0C4AE5524BE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0912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199" y="999067"/>
            <a:ext cx="1095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By </a:t>
            </a: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modules, </a:t>
            </a:r>
            <a:r>
              <a:rPr lang="fr-BE" dirty="0" err="1"/>
              <a:t>both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parties are made </a:t>
            </a:r>
            <a:r>
              <a:rPr lang="fr-BE" dirty="0" err="1"/>
              <a:t>available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are no « </a:t>
            </a:r>
            <a:r>
              <a:rPr lang="fr-BE" dirty="0" err="1"/>
              <a:t>Employee</a:t>
            </a:r>
            <a:r>
              <a:rPr lang="fr-BE" dirty="0"/>
              <a:t> » modules to </a:t>
            </a:r>
            <a:r>
              <a:rPr lang="fr-BE" dirty="0" err="1"/>
              <a:t>activate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B3802-3145-4A2E-BFC0-D8753D8E6DC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794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62DD5-3F1D-4D95-9F07-4035C06535E9}"/>
              </a:ext>
            </a:extLst>
          </p:cNvPr>
          <p:cNvSpPr txBox="1"/>
          <p:nvPr/>
        </p:nvSpPr>
        <p:spPr>
          <a:xfrm>
            <a:off x="6334125" y="2983565"/>
            <a:ext cx="557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process, 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EMP01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the </a:t>
            </a:r>
            <a:r>
              <a:rPr lang="fr-BE" dirty="0" err="1"/>
              <a:t>existing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D15878-AB96-4FB7-AF20-7858FB5F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3565"/>
            <a:ext cx="5114925" cy="2924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D68B52-483D-4EE9-B3F5-BA4005C94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373"/>
            <a:ext cx="5495925" cy="1695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8195E-6688-4E3A-AF77-603515D91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75" y="0"/>
            <a:ext cx="1419225" cy="1581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75B3EA-5D76-49F3-9856-3F9B0D4347C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0490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AD8F64-4F3F-4D0A-86FF-D7C580B2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1373"/>
            <a:ext cx="3295650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F77B9E-4835-4359-A426-14B01357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2927839"/>
            <a:ext cx="641985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A7081-702E-41CE-B38C-15F803CEB599}"/>
              </a:ext>
            </a:extLst>
          </p:cNvPr>
          <p:cNvSpPr txBox="1"/>
          <p:nvPr/>
        </p:nvSpPr>
        <p:spPr>
          <a:xfrm>
            <a:off x="4404945" y="1021373"/>
            <a:ext cx="601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appears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51286-2469-4134-BB18-41AE58B2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0" y="0"/>
            <a:ext cx="1371600" cy="1514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23EB40-CE98-4649-9672-BDAB59709DF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2711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State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4AA3-9667-44FC-BC55-14AD5645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E9ED12-71B3-461B-A26A-A3F192FE3A6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780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0682F-F351-4097-B510-7D038C3B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0BB9B-BA5B-4579-A5ED-364FF5D0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77C3B-1242-43C4-88A4-456A0CDA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90058"/>
            <a:ext cx="7338646" cy="1591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8DB15-5937-4A51-8997-ABB3B0F3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5623"/>
            <a:ext cx="7442302" cy="1894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458A7-60BD-46EE-A114-6ACD84AFB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81101"/>
            <a:ext cx="7215554" cy="15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8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858097"/>
            <a:ext cx="4147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languages</a:t>
            </a:r>
            <a:r>
              <a:rPr lang="fr-BE" dirty="0"/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users</a:t>
            </a:r>
            <a:r>
              <a:rPr lang="fr-BE" dirty="0"/>
              <a:t> and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modules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EA825-8580-44AA-841F-E94232A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1339"/>
            <a:ext cx="5368047" cy="18576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708986-9CFE-461C-B031-806A7B6E0F1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1ECA9-B25E-4135-B1E9-96FD1CBF3483}"/>
              </a:ext>
            </a:extLst>
          </p:cNvPr>
          <p:cNvSpPr txBox="1"/>
          <p:nvPr/>
        </p:nvSpPr>
        <p:spPr>
          <a:xfrm>
            <a:off x="838199" y="4001878"/>
            <a:ext cx="788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as more modules are </a:t>
            </a:r>
            <a:r>
              <a:rPr lang="fr-BE" dirty="0" err="1"/>
              <a:t>added</a:t>
            </a:r>
            <a:r>
              <a:rPr lang="fr-BE" dirty="0"/>
              <a:t> to the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CC843-AB1A-4B93-8B28-3D8143AF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6329"/>
            <a:ext cx="2743200" cy="3562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17416B-52B5-451C-BE35-B530C6F8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414123"/>
            <a:ext cx="7199091" cy="215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57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62745-883D-43A6-80E5-B63FD702B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5789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- Relationship to « </a:t>
            </a:r>
            <a:r>
              <a:rPr lang="fr-BE" dirty="0" err="1"/>
              <a:t>Employee</a:t>
            </a:r>
            <a:r>
              <a:rPr lang="fr-BE" dirty="0"/>
              <a:t> » and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A83E4-D618-49AD-BDB1-339D6B3CCA35}"/>
              </a:ext>
            </a:extLst>
          </p:cNvPr>
          <p:cNvSpPr txBox="1"/>
          <p:nvPr/>
        </p:nvSpPr>
        <p:spPr>
          <a:xfrm>
            <a:off x="838199" y="1814512"/>
            <a:ext cx="105155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aggregates</a:t>
            </a:r>
            <a:r>
              <a:rPr lang="fr-BE" dirty="0"/>
              <a:t> « </a:t>
            </a:r>
            <a:r>
              <a:rPr lang="fr-BE" dirty="0" err="1"/>
              <a:t>Employees</a:t>
            </a:r>
            <a:r>
              <a:rPr lang="fr-BE" dirty="0"/>
              <a:t> », not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a « Party », a « User » </a:t>
            </a:r>
            <a:r>
              <a:rPr lang="fr-BE" dirty="0" err="1"/>
              <a:t>is</a:t>
            </a:r>
            <a:r>
              <a:rPr lang="fr-BE" dirty="0"/>
              <a:t> not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manages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 and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someone</a:t>
            </a:r>
            <a:r>
              <a:rPr lang="fr-BE" dirty="0"/>
              <a:t> </a:t>
            </a:r>
            <a:r>
              <a:rPr lang="fr-BE" dirty="0" err="1"/>
              <a:t>who</a:t>
            </a:r>
            <a:r>
              <a:rPr lang="fr-BE" dirty="0"/>
              <a:t> logs </a:t>
            </a:r>
            <a:r>
              <a:rPr lang="fr-BE" dirty="0" err="1"/>
              <a:t>into</a:t>
            </a:r>
            <a:r>
              <a:rPr lang="fr-BE" dirty="0"/>
              <a:t> the system </a:t>
            </a:r>
            <a:r>
              <a:rPr lang="fr-BE" dirty="0" err="1"/>
              <a:t>with</a:t>
            </a:r>
            <a:r>
              <a:rPr lang="fr-BE" dirty="0"/>
              <a:t> user id and </a:t>
            </a:r>
            <a:r>
              <a:rPr lang="fr-BE" dirty="0" err="1"/>
              <a:t>password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« User » -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installation and display of relevant </a:t>
            </a:r>
            <a:r>
              <a:rPr lang="fr-BE" dirty="0" err="1"/>
              <a:t>company</a:t>
            </a:r>
            <a:r>
              <a:rPr lang="fr-BE" dirty="0"/>
              <a:t> records</a:t>
            </a:r>
          </a:p>
          <a:p>
            <a:pPr marL="285750" indent="-285750">
              <a:buFontTx/>
              <a:buChar char="-"/>
            </a:pPr>
            <a:r>
              <a:rPr lang="fr-BE" dirty="0"/>
              <a:t>For instance, the « admin » - « COM01 »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authorize</a:t>
            </a:r>
            <a:r>
              <a:rPr lang="fr-BE" dirty="0"/>
              <a:t> the </a:t>
            </a:r>
            <a:r>
              <a:rPr lang="fr-BE" dirty="0" err="1"/>
              <a:t>creation</a:t>
            </a:r>
            <a:r>
              <a:rPr lang="fr-BE" dirty="0"/>
              <a:t> of a « COM01 » Chart of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BF7A-1436-4383-AD73-ABAB0DB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0" y="0"/>
            <a:ext cx="1562100" cy="3629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B2065D-B413-4BBC-B5FF-8A19141905C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4499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8220808" y="3770140"/>
            <a:ext cx="1494692" cy="131479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4026877" y="2259678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5264517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2629755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6752495" y="1890346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6752495" y="2679634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DA35F-7C63-4A7C-B947-B6971B793562}"/>
              </a:ext>
            </a:extLst>
          </p:cNvPr>
          <p:cNvSpPr txBox="1"/>
          <p:nvPr/>
        </p:nvSpPr>
        <p:spPr>
          <a:xfrm>
            <a:off x="4076274" y="4715600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User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5380892" y="2075012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380892" y="2444344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3640102" y="2355753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957482" y="2375412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4602776" y="2793990"/>
            <a:ext cx="184637" cy="2286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8349335" y="416667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8349336" y="461515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8349334" y="416500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8349335" y="461347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103932" y="3604203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4341326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4125914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3D90613-F5ED-455B-B0EC-BB3B5B0E5C0F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3567604" y="3588109"/>
            <a:ext cx="926731" cy="13282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19497C-3B5E-4F70-A202-8AE94181D2B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5400000">
            <a:off x="4884985" y="3598978"/>
            <a:ext cx="926731" cy="1306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0889DFF-388C-45F0-9B3D-DE35CD2625D2}"/>
              </a:ext>
            </a:extLst>
          </p:cNvPr>
          <p:cNvSpPr txBox="1"/>
          <p:nvPr/>
        </p:nvSpPr>
        <p:spPr>
          <a:xfrm>
            <a:off x="8526859" y="3782905"/>
            <a:ext cx="88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Legend</a:t>
            </a:r>
            <a:endParaRPr lang="en-B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311BBF-2DA0-4D1D-B3CA-0264ED95CC7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098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</a:t>
            </a:r>
            <a:r>
              <a:rPr lang="fr-BE" dirty="0" err="1"/>
              <a:t>Administrator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58085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- Relationship to « </a:t>
            </a:r>
            <a:r>
              <a:rPr lang="fr-BE" dirty="0" err="1"/>
              <a:t>Employee</a:t>
            </a:r>
            <a:r>
              <a:rPr lang="fr-BE" dirty="0"/>
              <a:t> » and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09256-4CDE-46AA-9D41-D8E30606E7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1BF7A-1436-4383-AD73-ABAB0DB41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0" y="0"/>
            <a:ext cx="1562100" cy="3629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8A8FA-C375-4452-A32D-145D00DD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0628"/>
            <a:ext cx="8958860" cy="553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06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Marc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2538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B2364-F6F8-42B9-AEA2-2601EFB7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8084"/>
            <a:ext cx="8401050" cy="2152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7440C-BF6A-41D7-A704-555B1EB2F310}"/>
              </a:ext>
            </a:extLst>
          </p:cNvPr>
          <p:cNvSpPr txBox="1"/>
          <p:nvPr/>
        </p:nvSpPr>
        <p:spPr>
          <a:xfrm>
            <a:off x="838200" y="976891"/>
            <a:ext cx="99675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« User Marc » </a:t>
            </a:r>
            <a:r>
              <a:rPr lang="fr-BE" dirty="0" err="1"/>
              <a:t>using</a:t>
            </a:r>
            <a:r>
              <a:rPr lang="fr-BE" dirty="0"/>
              <a:t> the « Initial Configuration </a:t>
            </a:r>
            <a:r>
              <a:rPr lang="fr-BE" dirty="0" err="1"/>
              <a:t>Wizard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link</a:t>
            </a:r>
            <a:r>
              <a:rPr lang="fr-BE" dirty="0"/>
              <a:t> « User Marc » to </a:t>
            </a:r>
            <a:r>
              <a:rPr lang="fr-BE" dirty="0" err="1"/>
              <a:t>him</a:t>
            </a:r>
            <a:r>
              <a:rPr lang="fr-BE" dirty="0"/>
              <a:t>/</a:t>
            </a:r>
            <a:r>
              <a:rPr lang="fr-BE" dirty="0" err="1"/>
              <a:t>her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briefly</a:t>
            </a:r>
            <a:r>
              <a:rPr lang="fr-BE" dirty="0"/>
              <a:t> login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to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permitted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Later</a:t>
            </a:r>
            <a:r>
              <a:rPr lang="fr-BE" dirty="0"/>
              <a:t> on, all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performed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basic introduction </a:t>
            </a:r>
            <a:r>
              <a:rPr lang="fr-BE" dirty="0" err="1"/>
              <a:t>with</a:t>
            </a:r>
            <a:r>
              <a:rPr lang="fr-BE" dirty="0"/>
              <a:t> « User » « 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99207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3AAA8-8E79-497B-976E-B23E080A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6648"/>
            <a:ext cx="7472299" cy="16737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ABBFB1-794E-42B4-B768-BAB4C1C57BCD}"/>
              </a:ext>
            </a:extLst>
          </p:cNvPr>
          <p:cNvSpPr txBox="1"/>
          <p:nvPr/>
        </p:nvSpPr>
        <p:spPr>
          <a:xfrm>
            <a:off x="838200" y="978244"/>
            <a:ext cx="996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645A3C-0C39-4706-8E4A-AF0975C09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01475"/>
            <a:ext cx="7532077" cy="28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631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BBFB1-794E-42B4-B768-BAB4C1C57BCD}"/>
              </a:ext>
            </a:extLst>
          </p:cNvPr>
          <p:cNvSpPr txBox="1"/>
          <p:nvPr/>
        </p:nvSpPr>
        <p:spPr>
          <a:xfrm>
            <a:off x="838199" y="825084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link</a:t>
            </a:r>
            <a:r>
              <a:rPr lang="fr-BE" dirty="0"/>
              <a:t> « User Marc » to  « </a:t>
            </a:r>
            <a:r>
              <a:rPr lang="fr-BE" dirty="0" err="1"/>
              <a:t>Employee</a:t>
            </a:r>
            <a:r>
              <a:rPr lang="fr-BE" dirty="0"/>
              <a:t> EMP02 » for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login/</a:t>
            </a:r>
            <a:r>
              <a:rPr lang="fr-BE" dirty="0" err="1"/>
              <a:t>logout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Marc » to display the 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privileges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the « User Group » and « User </a:t>
            </a:r>
            <a:r>
              <a:rPr lang="fr-BE" dirty="0" err="1"/>
              <a:t>Role</a:t>
            </a:r>
            <a:r>
              <a:rPr lang="fr-BE" dirty="0"/>
              <a:t> » concepts </a:t>
            </a:r>
            <a:r>
              <a:rPr lang="fr-BE" dirty="0" err="1"/>
              <a:t>used</a:t>
            </a:r>
            <a:r>
              <a:rPr lang="fr-BE" dirty="0"/>
              <a:t> for </a:t>
            </a:r>
            <a:r>
              <a:rPr lang="fr-BE" dirty="0" err="1"/>
              <a:t>attributing</a:t>
            </a:r>
            <a:r>
              <a:rPr lang="fr-BE" dirty="0"/>
              <a:t> user </a:t>
            </a:r>
            <a:r>
              <a:rPr lang="fr-BE" dirty="0" err="1"/>
              <a:t>privileges</a:t>
            </a:r>
            <a:endParaRPr lang="fr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00C3A-C55C-4A40-87A9-F7F88348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5848"/>
            <a:ext cx="5679830" cy="4933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8F0514-8595-4FCD-A2F4-56EC2198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65" y="1905848"/>
            <a:ext cx="23526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27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932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1. </a:t>
            </a:r>
            <a:r>
              <a:rPr lang="fr-BE" dirty="0" err="1"/>
              <a:t>Adding</a:t>
            </a:r>
            <a:r>
              <a:rPr lang="fr-BE" dirty="0"/>
              <a:t>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40860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languages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CD727-5611-459C-A93C-70C45435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643"/>
            <a:ext cx="6068438" cy="279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C1A09-A23F-4AB3-AB8B-F97AB1B9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0" y="0"/>
            <a:ext cx="1638300" cy="207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8D74B4-BBCE-46F4-86C9-7353BFAA5397}"/>
              </a:ext>
            </a:extLst>
          </p:cNvPr>
          <p:cNvSpPr txBox="1"/>
          <p:nvPr/>
        </p:nvSpPr>
        <p:spPr>
          <a:xfrm>
            <a:off x="838200" y="4673972"/>
            <a:ext cx="90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If </a:t>
            </a:r>
            <a:r>
              <a:rPr lang="fr-BE" dirty="0" err="1"/>
              <a:t>languages</a:t>
            </a:r>
            <a:r>
              <a:rPr lang="fr-BE" dirty="0"/>
              <a:t>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on,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directly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21AA47-C22A-46F0-8FB7-E79C58759B4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75105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 « </a:t>
            </a:r>
            <a:r>
              <a:rPr lang="fr-BE" dirty="0" err="1"/>
              <a:t>User_role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173B1-084F-4F5D-A560-E4B0EA2F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9234"/>
            <a:ext cx="11353800" cy="835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CD302-BD2D-4500-B756-C15376E8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931"/>
            <a:ext cx="9753600" cy="29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49E66-DC7B-44DE-BF3F-67C826FB9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5039"/>
            <a:ext cx="9753600" cy="2571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2C878-4E8A-432E-883A-353BB8A2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D0372-B7C1-4FFE-9960-87BC55AD9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30923"/>
            <a:ext cx="2568388" cy="1257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AC8609-2A5D-43F5-92F6-B9667751F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406" y="2630923"/>
            <a:ext cx="8524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66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Paula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571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deactivates</a:t>
            </a:r>
            <a:r>
              <a:rPr lang="fr-BE" dirty="0"/>
              <a:t> « User Paula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B1AE5-901B-4384-BF55-C0CBD867439E}"/>
              </a:ext>
            </a:extLst>
          </p:cNvPr>
          <p:cNvSpPr txBox="1"/>
          <p:nvPr/>
        </p:nvSpPr>
        <p:spPr>
          <a:xfrm>
            <a:off x="3322637" y="5558824"/>
            <a:ext cx="507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Paula 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user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4EBBB-68D9-47A3-84D7-77273D73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7" y="3263348"/>
            <a:ext cx="1977537" cy="1699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40CEAD-4905-49D6-998D-464D6E721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63348"/>
            <a:ext cx="2209800" cy="2952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1AD93-3A71-4700-927B-30EF6B654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76010"/>
            <a:ext cx="8315325" cy="2076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097516-7D71-485B-928F-58A8E70E5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811" y="3263348"/>
            <a:ext cx="33147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DF90E-A4EC-4B76-A3CA-B0AF67F2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>
            <a:normAutofit fontScale="90000"/>
          </a:bodyPr>
          <a:lstStyle/>
          <a:p>
            <a:br>
              <a:rPr lang="fr-BE" dirty="0"/>
            </a:br>
            <a:br>
              <a:rPr lang="fr-BE" dirty="0"/>
            </a:b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Financials</a:t>
            </a:r>
            <a:r>
              <a:rPr lang="fr-BE" dirty="0"/>
              <a:t> »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&amp; « Fiscal </a:t>
            </a:r>
            <a:r>
              <a:rPr lang="fr-BE" dirty="0" err="1"/>
              <a:t>Year</a:t>
            </a:r>
            <a:r>
              <a:rPr lang="fr-BE" dirty="0"/>
              <a:t> and </a:t>
            </a:r>
            <a:r>
              <a:rPr lang="fr-BE" dirty="0" err="1"/>
              <a:t>Period</a:t>
            </a:r>
            <a:r>
              <a:rPr lang="fr-BE" dirty="0"/>
              <a:t> » &amp; « Journal »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F6C81-E6FD-4BF0-A5FA-4496A80E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1360150" cy="1500187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50B21-466E-437C-98A2-72A3881A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7748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938861"/>
            <a:ext cx="621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install</a:t>
            </a:r>
            <a:r>
              <a:rPr lang="fr-BE" dirty="0"/>
              <a:t> the « French » chart of </a:t>
            </a:r>
            <a:r>
              <a:rPr lang="fr-BE" dirty="0" err="1"/>
              <a:t>accounts</a:t>
            </a:r>
            <a:r>
              <a:rPr lang="fr-BE" dirty="0"/>
              <a:t>. </a:t>
            </a:r>
            <a:endParaRPr lang="en-BE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9FF7AEB-9DF5-4693-87B0-F8DF7C8A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84979"/>
              </p:ext>
            </p:extLst>
          </p:nvPr>
        </p:nvGraphicFramePr>
        <p:xfrm>
          <a:off x="838200" y="2369309"/>
          <a:ext cx="3806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40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Client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Customer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0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Fournisseur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53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Caisse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84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87D1A7-1871-41C6-9963-B2EDAA3C2DBB}"/>
              </a:ext>
            </a:extLst>
          </p:cNvPr>
          <p:cNvSpPr txBox="1"/>
          <p:nvPr/>
        </p:nvSpPr>
        <p:spPr>
          <a:xfrm>
            <a:off x="838199" y="1745055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Balance </a:t>
            </a:r>
            <a:r>
              <a:rPr lang="fr-BE" dirty="0" err="1"/>
              <a:t>Sheet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714E948-29BB-45B9-B7F5-67165DD2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78017"/>
              </p:ext>
            </p:extLst>
          </p:nvPr>
        </p:nvGraphicFramePr>
        <p:xfrm>
          <a:off x="6096000" y="2385210"/>
          <a:ext cx="38063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6x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Charges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Expense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604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7x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052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49B58-FAB1-4309-B936-F5C1262B9B40}"/>
              </a:ext>
            </a:extLst>
          </p:cNvPr>
          <p:cNvSpPr txBox="1"/>
          <p:nvPr/>
        </p:nvSpPr>
        <p:spPr>
          <a:xfrm>
            <a:off x="6095999" y="1760956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EA4490-0EBF-46F0-8DC9-A3F057D8F597}"/>
              </a:ext>
            </a:extLst>
          </p:cNvPr>
          <p:cNvSpPr txBox="1"/>
          <p:nvPr/>
        </p:nvSpPr>
        <p:spPr>
          <a:xfrm>
            <a:off x="741680" y="4515563"/>
            <a:ext cx="1145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https://tryton-administration-manual.readthedocs.io/en/latest/basic_config.html#installing-a-chart-of-accounts</a:t>
            </a:r>
            <a:r>
              <a:rPr lang="fr-BE" dirty="0"/>
              <a:t>]</a:t>
            </a:r>
          </a:p>
          <a:p>
            <a:r>
              <a:rPr lang="fr-BE" dirty="0"/>
              <a:t>[</a:t>
            </a:r>
            <a:r>
              <a:rPr lang="en-BE" dirty="0">
                <a:hlinkClick r:id="rId3"/>
              </a:rPr>
              <a:t>https://tryton-administration-manual.readthedocs.io/en/latest/accounts.html</a:t>
            </a:r>
            <a:r>
              <a:rPr lang="fr-B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2796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5173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Activation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BD472-5814-4B4D-8B70-4F8D6007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77" y="1063868"/>
            <a:ext cx="4347742" cy="5503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489FE-2BD7-4786-AB25-A3F8DE05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834" y="2148870"/>
            <a:ext cx="4596333" cy="4418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3B637-1461-4A0B-8DA5-2D3A90C3306E}"/>
              </a:ext>
            </a:extLst>
          </p:cNvPr>
          <p:cNvSpPr txBox="1"/>
          <p:nvPr/>
        </p:nvSpPr>
        <p:spPr>
          <a:xfrm>
            <a:off x="5504769" y="1063868"/>
            <a:ext cx="572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Mark for Activation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pending</a:t>
            </a:r>
            <a:r>
              <a:rPr lang="fr-BE" dirty="0"/>
              <a:t> activation or upgrade »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F52900-1EAB-4D18-9068-97EE1F8905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03673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Activation &amp; 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763F10-6205-455F-8F7C-F94FAF10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865" y="905608"/>
            <a:ext cx="3851763" cy="1487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831AE-7A3B-455A-91C8-C4F0DBA3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905608"/>
            <a:ext cx="5229225" cy="42005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166CDE-D105-4F0F-AE70-F4DDC89B227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5AC94A-B789-4FCD-B618-BAEF0C2E9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65" y="4028440"/>
            <a:ext cx="3786278" cy="21400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23110-81AD-435D-9F2A-EEC9947B2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865" y="2471149"/>
            <a:ext cx="3792773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88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12169" cy="462189"/>
          </a:xfrm>
        </p:spPr>
        <p:txBody>
          <a:bodyPr/>
          <a:lstStyle/>
          <a:p>
            <a:r>
              <a:rPr lang="fr-BE" dirty="0"/>
              <a:t>State - Menu </a:t>
            </a:r>
            <a:r>
              <a:rPr lang="fr-BE" dirty="0" err="1"/>
              <a:t>Tree</a:t>
            </a:r>
            <a:r>
              <a:rPr lang="fr-BE" dirty="0"/>
              <a:t> Items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19694"/>
            <a:ext cx="719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AAC69C-BA52-4E8E-899B-8E3CCDE1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50" y="0"/>
            <a:ext cx="1962150" cy="6181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F5A24-FE98-4C1B-8013-72635F0A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541" y="0"/>
            <a:ext cx="18288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0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</a:t>
            </a:r>
            <a:r>
              <a:rPr lang="fr-BE" dirty="0" err="1"/>
              <a:t>Sequence</a:t>
            </a:r>
            <a:r>
              <a:rPr lang="fr-BE" dirty="0"/>
              <a:t> Management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979623"/>
            <a:ext cx="719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functions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allow</a:t>
            </a:r>
            <a:r>
              <a:rPr lang="fr-BE" dirty="0"/>
              <a:t> to format the </a:t>
            </a:r>
            <a:r>
              <a:rPr lang="fr-BE" dirty="0" err="1"/>
              <a:t>prefix</a:t>
            </a:r>
            <a:r>
              <a:rPr lang="fr-BE" dirty="0"/>
              <a:t> or </a:t>
            </a:r>
            <a:r>
              <a:rPr lang="fr-BE" dirty="0" err="1"/>
              <a:t>suffix</a:t>
            </a:r>
            <a:r>
              <a:rPr lang="fr-BE" dirty="0"/>
              <a:t> of record </a:t>
            </a:r>
            <a:r>
              <a:rPr lang="fr-BE" dirty="0" err="1"/>
              <a:t>sequences</a:t>
            </a:r>
            <a:r>
              <a:rPr lang="fr-BE" dirty="0"/>
              <a:t> for </a:t>
            </a:r>
            <a:r>
              <a:rPr lang="fr-BE" dirty="0" err="1"/>
              <a:t>various</a:t>
            </a:r>
            <a:r>
              <a:rPr lang="fr-BE" dirty="0"/>
              <a:t>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4A94F6-67CE-4C74-8D73-A926420C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5" y="0"/>
            <a:ext cx="1952625" cy="4943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8F338F-73F8-4A5C-9B55-00D7516D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8939"/>
            <a:ext cx="7312269" cy="47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25633</TotalTime>
  <Words>4520</Words>
  <Application>Microsoft Office PowerPoint</Application>
  <PresentationFormat>Widescreen</PresentationFormat>
  <Paragraphs>670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Arial</vt:lpstr>
      <vt:lpstr>Calibri</vt:lpstr>
      <vt:lpstr>Calibri Light</vt:lpstr>
      <vt:lpstr>Office Theme</vt:lpstr>
      <vt:lpstr>- Getting started - Basic Functionality</vt:lpstr>
      <vt:lpstr>Table of Contents</vt:lpstr>
      <vt:lpstr>TOC </vt:lpstr>
      <vt:lpstr>Login &amp; Logout</vt:lpstr>
      <vt:lpstr>Login &amp; Logout</vt:lpstr>
      <vt:lpstr>Configuration Wizard</vt:lpstr>
      <vt:lpstr>Initial Wizard</vt:lpstr>
      <vt:lpstr>Initial Configuration Wizard</vt:lpstr>
      <vt:lpstr>1. Adding « Languages »</vt:lpstr>
      <vt:lpstr>2. Defining « Users »</vt:lpstr>
      <vt:lpstr>3. Activating « Modules »</vt:lpstr>
      <vt:lpstr>Re-executing wizards - Method 1 - Step 1</vt:lpstr>
      <vt:lpstr>Wizards</vt:lpstr>
      <vt:lpstr>Motivation</vt:lpstr>
      <vt:lpstr>Re-executing wizards - Method 1 - Step 2</vt:lpstr>
      <vt:lpstr>Re-executing wizards - Method 2</vt:lpstr>
      <vt:lpstr>Navigation &amp; Action</vt:lpstr>
      <vt:lpstr>Motivation</vt:lpstr>
      <vt:lpstr>Application - Menu Tree - Triggering operations</vt:lpstr>
      <vt:lpstr>Application - Menu Tree - Search for menu item containing e.g. « Purchase »</vt:lpstr>
      <vt:lpstr>Entity - Filters</vt:lpstr>
      <vt:lpstr>Entity - Menu Bars - An overview</vt:lpstr>
      <vt:lpstr>Entity - Menu Bars - Vertical Menu Bar</vt:lpstr>
      <vt:lpstr>Entity - Menu Bars - Horizontal Menu Bar</vt:lpstr>
      <vt:lpstr>Entity - « Item Double-Click » vs « Menu Item Navigation »</vt:lpstr>
      <vt:lpstr>Application or Entity - Data Refresh Requirements</vt:lpstr>
      <vt:lpstr>Module</vt:lpstr>
      <vt:lpstr>Motivation</vt:lpstr>
      <vt:lpstr>Modules</vt:lpstr>
      <vt:lpstr>Modules  </vt:lpstr>
      <vt:lpstr>Basic Configuration</vt:lpstr>
      <vt:lpstr>Motivation</vt:lpstr>
      <vt:lpstr>« Country » &amp; « Currency »</vt:lpstr>
      <vt:lpstr>Motivation</vt:lpstr>
      <vt:lpstr>Documentation</vt:lpstr>
      <vt:lpstr>Documentation</vt:lpstr>
      <vt:lpstr>Application - Activating the Modules</vt:lpstr>
      <vt:lpstr>Activate « Country » &amp; « Currency »</vt:lpstr>
      <vt:lpstr>Activate « Country » &amp; « Currency »</vt:lpstr>
      <vt:lpstr>PowerPoint Presentation</vt:lpstr>
      <vt:lpstr>Database – Loading the Tables</vt:lpstr>
      <vt:lpstr>Scripts</vt:lpstr>
      <vt:lpstr>« Country » - Load data</vt:lpstr>
      <vt:lpstr>« Country » - Load data</vt:lpstr>
      <vt:lpstr>« Country » - Load data</vt:lpstr>
      <vt:lpstr>« Currency » - Load data</vt:lpstr>
      <vt:lpstr>« Currency » - Load data</vt:lpstr>
      <vt:lpstr>« Currency » - Load data</vt:lpstr>
      <vt:lpstr>« Currency Rates »</vt:lpstr>
      <vt:lpstr>Motivation</vt:lpstr>
      <vt:lpstr>Setting a « Reference Currency Rate » as of « Date from »</vt:lpstr>
      <vt:lpstr>Setting « Relative Currency Rates » as of « Date from »</vt:lpstr>
      <vt:lpstr>Summary </vt:lpstr>
      <vt:lpstr>« Party » &amp; « Company » &amp; « Employee »</vt:lpstr>
      <vt:lpstr>Motivation</vt:lpstr>
      <vt:lpstr>Motivation</vt:lpstr>
      <vt:lpstr>« Party »</vt:lpstr>
      <vt:lpstr>Motivation</vt:lpstr>
      <vt:lpstr>Module Activation</vt:lpstr>
      <vt:lpstr>Documentation</vt:lpstr>
      <vt:lpstr>Modules - Activation</vt:lpstr>
      <vt:lpstr>Modules - Activation</vt:lpstr>
      <vt:lpstr>« Party »  - The entity</vt:lpstr>
      <vt:lpstr>« Party »</vt:lpstr>
      <vt:lpstr>« Party » Configuration</vt:lpstr>
      <vt:lpstr>« Party » Configuration</vt:lpstr>
      <vt:lpstr>« Party » Configuration : the sequence format </vt:lpstr>
      <vt:lpstr>Creation of Parties</vt:lpstr>
      <vt:lpstr>« Party », « Company » &amp; « Employee »</vt:lpstr>
      <vt:lpstr>« Company »</vt:lpstr>
      <vt:lpstr>Modules - Activation</vt:lpstr>
      <vt:lpstr>Modules - Activation - Summary State</vt:lpstr>
      <vt:lpstr>Create « Company » COM01 </vt:lpstr>
      <vt:lpstr>« Employee »</vt:lpstr>
      <vt:lpstr>Modules - Activation</vt:lpstr>
      <vt:lpstr>Creating « Employee » EMP01</vt:lpstr>
      <vt:lpstr>Creating « Employee » EMP01</vt:lpstr>
      <vt:lpstr>Final State</vt:lpstr>
      <vt:lpstr>« Party », « Company », « Employee »</vt:lpstr>
      <vt:lpstr>« User »</vt:lpstr>
      <vt:lpstr>« User » - Relationship to « Employee » and « Company »</vt:lpstr>
      <vt:lpstr>Summary</vt:lpstr>
      <vt:lpstr>« User » Administrator</vt:lpstr>
      <vt:lpstr>« User » - Relationship to « Employee » and « Company »</vt:lpstr>
      <vt:lpstr>« User » Marc</vt:lpstr>
      <vt:lpstr>Motivation</vt:lpstr>
      <vt:lpstr>Motivation</vt:lpstr>
      <vt:lpstr>Motivation</vt:lpstr>
      <vt:lpstr>Application - Activating Modules</vt:lpstr>
      <vt:lpstr>Activating module « User_role »</vt:lpstr>
      <vt:lpstr>« User » Paula</vt:lpstr>
      <vt:lpstr>« User Administrator » creates then deactivates « User Paula »</vt:lpstr>
      <vt:lpstr>   « Financials »  « Chart of Accounts » &amp; « Fiscal Year and Period » &amp; « Journal »</vt:lpstr>
      <vt:lpstr>Chart of Account</vt:lpstr>
      <vt:lpstr>Activating Modules</vt:lpstr>
      <vt:lpstr>Activation</vt:lpstr>
      <vt:lpstr>Activation &amp; Create Chart of Accounts</vt:lpstr>
      <vt:lpstr>State - Menu Tree Items</vt:lpstr>
      <vt:lpstr>State - Sequence Management Functions</vt:lpstr>
      <vt:lpstr>State - Wizards</vt:lpstr>
      <vt:lpstr>State - Chart of Accounts - Account Types</vt:lpstr>
      <vt:lpstr>State - Chart of Accounts - Accounts</vt:lpstr>
      <vt:lpstr>State - Configuration</vt:lpstr>
      <vt:lpstr>State - Company</vt:lpstr>
      <vt:lpstr>Error Case</vt:lpstr>
      <vt:lpstr>Error case - « Administration » User not setup</vt:lpstr>
      <vt:lpstr>How to recover</vt:lpstr>
      <vt:lpstr>How to recover - method 1</vt:lpstr>
      <vt:lpstr>How to recover - method 2 </vt:lpstr>
      <vt:lpstr>Financial - Fiscal Years &amp; Periods</vt:lpstr>
      <vt:lpstr>Documentation </vt:lpstr>
      <vt:lpstr>Fiscal Years - Sequences</vt:lpstr>
      <vt:lpstr>Fiscal Years - Sequences</vt:lpstr>
      <vt:lpstr>Fiscal Years - Sequences</vt:lpstr>
      <vt:lpstr>Fiscal Years - Periods</vt:lpstr>
      <vt:lpstr>Financial - Configuration</vt:lpstr>
      <vt:lpstr>Configuration</vt:lpstr>
      <vt:lpstr>Financial - Journals</vt:lpstr>
      <vt:lpstr>Journals</vt:lpstr>
      <vt:lpstr>Journals</vt:lpstr>
      <vt:lpstr>Party</vt:lpstr>
      <vt:lpstr>Company</vt:lpstr>
      <vt:lpstr>Database</vt:lpstr>
      <vt:lpstr>Account Type Templates (1/2)</vt:lpstr>
      <vt:lpstr>Account Type Templates (2/2)</vt:lpstr>
      <vt:lpstr>Account Types (1/2)</vt:lpstr>
      <vt:lpstr>Account Types (2/2)</vt:lpstr>
      <vt:lpstr>Account Templates (1/3)</vt:lpstr>
      <vt:lpstr>Account Templates (2/3)</vt:lpstr>
      <vt:lpstr>Account Templates (3/3) - Note</vt:lpstr>
      <vt:lpstr>Accounts (1/2)</vt:lpstr>
      <vt:lpstr>Accounts (2/2)</vt:lpstr>
      <vt:lpstr>Problem with closed accounts</vt:lpstr>
      <vt:lpstr>User Authorizations </vt:lpstr>
      <vt:lpstr>Motivation</vt:lpstr>
      <vt:lpstr>User Capabilities - State Ante</vt:lpstr>
      <vt:lpstr>State - User Capabilities</vt:lpstr>
      <vt:lpstr>User Groups - Modify</vt:lpstr>
      <vt:lpstr>List of « User Groups »</vt:lpstr>
      <vt:lpstr>Attach « User Marc » to a « User Group » - Method 1</vt:lpstr>
      <vt:lpstr>Attach a « User Group » to « User Marc » - Method 2</vt:lpstr>
      <vt:lpstr>User Roles - Modify</vt:lpstr>
      <vt:lpstr>« User Roles »</vt:lpstr>
      <vt:lpstr>Attach « User Marc » to a « User Role » 1/2</vt:lpstr>
      <vt:lpstr>Attach « User Marc » to a « User Role » 2/2</vt:lpstr>
      <vt:lpstr>User Capabilities - State Post</vt:lpstr>
      <vt:lpstr>State - User Capabilities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1162</cp:revision>
  <dcterms:created xsi:type="dcterms:W3CDTF">2021-02-17T17:09:00Z</dcterms:created>
  <dcterms:modified xsi:type="dcterms:W3CDTF">2021-05-16T17:50:34Z</dcterms:modified>
</cp:coreProperties>
</file>